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272" r:id="rId2"/>
    <p:sldId id="288" r:id="rId3"/>
    <p:sldId id="338" r:id="rId4"/>
    <p:sldId id="289" r:id="rId5"/>
    <p:sldId id="337" r:id="rId6"/>
    <p:sldId id="290" r:id="rId7"/>
    <p:sldId id="292" r:id="rId8"/>
    <p:sldId id="296" r:id="rId9"/>
    <p:sldId id="314" r:id="rId10"/>
    <p:sldId id="315" r:id="rId11"/>
    <p:sldId id="325" r:id="rId12"/>
    <p:sldId id="316" r:id="rId13"/>
    <p:sldId id="326" r:id="rId14"/>
    <p:sldId id="317" r:id="rId15"/>
    <p:sldId id="327" r:id="rId16"/>
    <p:sldId id="318" r:id="rId17"/>
    <p:sldId id="328" r:id="rId18"/>
    <p:sldId id="320" r:id="rId19"/>
    <p:sldId id="329" r:id="rId20"/>
    <p:sldId id="321" r:id="rId21"/>
    <p:sldId id="330" r:id="rId22"/>
    <p:sldId id="322" r:id="rId23"/>
    <p:sldId id="331" r:id="rId24"/>
    <p:sldId id="323" r:id="rId25"/>
    <p:sldId id="332" r:id="rId26"/>
    <p:sldId id="324" r:id="rId27"/>
    <p:sldId id="333" r:id="rId28"/>
    <p:sldId id="319" r:id="rId29"/>
    <p:sldId id="334" r:id="rId30"/>
    <p:sldId id="336" r:id="rId31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00000"/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vertBarState="minimized">
    <p:restoredLeft sz="50000" autoAdjust="0"/>
    <p:restoredTop sz="94674"/>
  </p:normalViewPr>
  <p:slideViewPr>
    <p:cSldViewPr snapToGrid="0">
      <p:cViewPr varScale="1">
        <p:scale>
          <a:sx n="121" d="100"/>
          <a:sy n="121" d="100"/>
        </p:scale>
        <p:origin x="109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62" d="100"/>
          <a:sy n="62" d="100"/>
        </p:scale>
        <p:origin x="3226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90893D-AE5F-45DA-ACC0-4549F809DD3A}" type="datetimeFigureOut">
              <a:rPr lang="zh-TW" altLang="en-US" smtClean="0"/>
              <a:t>2019/8/12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C7D69D-7625-409D-BC2A-EFE2AB1E597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578462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D00566C-7243-4E60-B236-C7B28EB5A1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C29A49BF-E6ED-4F41-9545-CB4B0284FF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3F2F4C9-AC84-4D03-BAEF-B52CF662B2F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1872" y="6310312"/>
            <a:ext cx="2743200" cy="365125"/>
          </a:xfrm>
          <a:prstGeom prst="rect">
            <a:avLst/>
          </a:prstGeom>
        </p:spPr>
        <p:txBody>
          <a:bodyPr/>
          <a:lstStyle/>
          <a:p>
            <a:fld id="{81E35BDC-6491-453C-B49E-63BB327D963D}" type="datetimeFigureOut">
              <a:rPr lang="zh-TW" altLang="en-US" smtClean="0"/>
              <a:t>2019/8/12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ACFBAFC-8D51-4BE5-87B1-E1D1E9A9B3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2A6641C-276C-4CC4-B279-15245BFE4A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1859E8-D698-4349-859A-1249563F0DE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797771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AE503AA-E722-4631-9C03-442679A98D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EEF864AA-1ED7-4B69-8ED9-7C9E036034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AC58702-1AA6-493F-820C-2244962C538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1872" y="6310312"/>
            <a:ext cx="2743200" cy="365125"/>
          </a:xfrm>
          <a:prstGeom prst="rect">
            <a:avLst/>
          </a:prstGeom>
        </p:spPr>
        <p:txBody>
          <a:bodyPr/>
          <a:lstStyle/>
          <a:p>
            <a:fld id="{81E35BDC-6491-453C-B49E-63BB327D963D}" type="datetimeFigureOut">
              <a:rPr lang="zh-TW" altLang="en-US" smtClean="0"/>
              <a:t>2019/8/12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A2487C1-8A75-4267-B09E-5F345C640A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FAB3FDF-AEB4-4E08-8959-B2BDEFD92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1859E8-D698-4349-859A-1249563F0DE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953141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03DE2962-FEB1-4C55-9FCE-FA29695B50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3D642976-02FF-4EEB-9149-463549CC55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6649171-7E70-4682-A298-58780DC021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1872" y="6310312"/>
            <a:ext cx="2743200" cy="365125"/>
          </a:xfrm>
          <a:prstGeom prst="rect">
            <a:avLst/>
          </a:prstGeom>
        </p:spPr>
        <p:txBody>
          <a:bodyPr/>
          <a:lstStyle/>
          <a:p>
            <a:fld id="{81E35BDC-6491-453C-B49E-63BB327D963D}" type="datetimeFigureOut">
              <a:rPr lang="zh-TW" altLang="en-US" smtClean="0"/>
              <a:t>2019/8/12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F040E72-83C6-447A-B16F-5FDB8DD2A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2A8DBAE-9484-4727-A126-703CB85FC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1859E8-D698-4349-859A-1249563F0DE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196796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C363CBB-FF44-422C-87BB-D82AAE9FFA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6C70F5C-F05A-4079-8FEA-25CEC496B9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8308EA6-771C-45F2-8350-B38FC136129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1872" y="6310312"/>
            <a:ext cx="2743200" cy="365125"/>
          </a:xfrm>
          <a:prstGeom prst="rect">
            <a:avLst/>
          </a:prstGeom>
        </p:spPr>
        <p:txBody>
          <a:bodyPr/>
          <a:lstStyle/>
          <a:p>
            <a:fld id="{81E35BDC-6491-453C-B49E-63BB327D963D}" type="datetimeFigureOut">
              <a:rPr lang="zh-TW" altLang="en-US" smtClean="0"/>
              <a:t>2019/8/12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642D8F9-FF5F-41B8-A8F2-87C7C3F0D8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D6AE98C-034E-449A-8CA6-5DA10CF7BE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1859E8-D698-4349-859A-1249563F0DE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587221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7ADC4DC-F277-460D-AB04-67FBA86FDB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23C20EE-FE5C-4FF6-81EE-0C739F7AE1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214B641-BA34-4BF1-9865-6814BECFB1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1872" y="6310312"/>
            <a:ext cx="2743200" cy="365125"/>
          </a:xfrm>
          <a:prstGeom prst="rect">
            <a:avLst/>
          </a:prstGeom>
        </p:spPr>
        <p:txBody>
          <a:bodyPr/>
          <a:lstStyle/>
          <a:p>
            <a:fld id="{81E35BDC-6491-453C-B49E-63BB327D963D}" type="datetimeFigureOut">
              <a:rPr lang="zh-TW" altLang="en-US" smtClean="0"/>
              <a:t>2019/8/12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F99776D-6640-4440-BB0E-88EE570A69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061D4A5-C5D5-4AE9-AE9C-63D3F3299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1859E8-D698-4349-859A-1249563F0DE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022672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20A0954-D791-49AF-A2CC-4B90066FC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9218A15-1F6C-4AF1-AADB-3E04FBDCFF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02528EB-DA0A-4270-9CC9-F250ABA7A5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BBA9BB92-509B-47C0-9EAB-C46C7A56134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1872" y="6310312"/>
            <a:ext cx="2743200" cy="365125"/>
          </a:xfrm>
          <a:prstGeom prst="rect">
            <a:avLst/>
          </a:prstGeom>
        </p:spPr>
        <p:txBody>
          <a:bodyPr/>
          <a:lstStyle/>
          <a:p>
            <a:fld id="{81E35BDC-6491-453C-B49E-63BB327D963D}" type="datetimeFigureOut">
              <a:rPr lang="zh-TW" altLang="en-US" smtClean="0"/>
              <a:t>2019/8/12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B76C9FBB-6A65-4D08-B527-2AA07B96F9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8640B41B-5940-425D-9A66-0426E2326F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1859E8-D698-4349-859A-1249563F0DE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276987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0B08631-116C-4FD7-BFEE-CE185B394C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BF47899D-9503-4A1E-8729-54833D3732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71EEAEB3-2514-4E5E-99E5-E2870BE4B0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4CFE4414-37B7-430B-8296-E45779A384B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0D95EB87-2EF9-418D-86EF-8B2D09B9CE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D7B43550-A25B-47E0-B523-EA3A032D866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1872" y="6310312"/>
            <a:ext cx="2743200" cy="365125"/>
          </a:xfrm>
          <a:prstGeom prst="rect">
            <a:avLst/>
          </a:prstGeom>
        </p:spPr>
        <p:txBody>
          <a:bodyPr/>
          <a:lstStyle/>
          <a:p>
            <a:fld id="{81E35BDC-6491-453C-B49E-63BB327D963D}" type="datetimeFigureOut">
              <a:rPr lang="zh-TW" altLang="en-US" smtClean="0"/>
              <a:t>2019/8/12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7CB26023-AFA5-47B5-8EA9-50BBAFA13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6341AC00-567B-440F-AAAC-67639818C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1859E8-D698-4349-859A-1249563F0DE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268194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2227AD9-3ACE-464C-9B7C-BA6F98F32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AA951024-9ACC-46DB-B3AB-0D74C722E02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1872" y="6310312"/>
            <a:ext cx="2743200" cy="365125"/>
          </a:xfrm>
          <a:prstGeom prst="rect">
            <a:avLst/>
          </a:prstGeom>
        </p:spPr>
        <p:txBody>
          <a:bodyPr/>
          <a:lstStyle/>
          <a:p>
            <a:fld id="{81E35BDC-6491-453C-B49E-63BB327D963D}" type="datetimeFigureOut">
              <a:rPr lang="zh-TW" altLang="en-US" smtClean="0"/>
              <a:t>2019/8/12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CD0506BD-E487-4EF4-953C-1260951C52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E279919-88E5-4196-A42B-A423F7962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1859E8-D698-4349-859A-1249563F0DE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715156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2EFE0932-DF0F-4BB5-AE92-2E29EA95D93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1872" y="6310312"/>
            <a:ext cx="2743200" cy="365125"/>
          </a:xfrm>
          <a:prstGeom prst="rect">
            <a:avLst/>
          </a:prstGeom>
        </p:spPr>
        <p:txBody>
          <a:bodyPr/>
          <a:lstStyle/>
          <a:p>
            <a:fld id="{81E35BDC-6491-453C-B49E-63BB327D963D}" type="datetimeFigureOut">
              <a:rPr lang="zh-TW" altLang="en-US" smtClean="0"/>
              <a:t>2019/8/12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6E3CCC78-00BD-4CB5-853A-E7DC781B14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DE341B9-5918-43CE-99C5-1D50B442A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1859E8-D698-4349-859A-1249563F0DE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143006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37FF3BF-12B1-46C6-A590-D54DE82B00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2F28F4F-E70C-45AB-88F6-378E897E08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F987D556-7868-4375-8292-04473967C3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3B56F577-7865-4988-8DB9-ADCF261B3B7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1872" y="6310312"/>
            <a:ext cx="2743200" cy="365125"/>
          </a:xfrm>
          <a:prstGeom prst="rect">
            <a:avLst/>
          </a:prstGeom>
        </p:spPr>
        <p:txBody>
          <a:bodyPr/>
          <a:lstStyle/>
          <a:p>
            <a:fld id="{81E35BDC-6491-453C-B49E-63BB327D963D}" type="datetimeFigureOut">
              <a:rPr lang="zh-TW" altLang="en-US" smtClean="0"/>
              <a:t>2019/8/12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744A2019-5236-4952-BE9F-307AE33C79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373B19A2-C80A-4DFD-AF22-5DB26ED055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1859E8-D698-4349-859A-1249563F0DE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6951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C73CF9E-B934-4D19-B7D1-7F876FA130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05C6D057-92F7-4464-A180-5BAC47894B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BE77BD84-4FBC-4994-A029-944B3F4C13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B0289E18-C263-4478-9127-4294A24469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1872" y="6310312"/>
            <a:ext cx="2743200" cy="365125"/>
          </a:xfrm>
          <a:prstGeom prst="rect">
            <a:avLst/>
          </a:prstGeom>
        </p:spPr>
        <p:txBody>
          <a:bodyPr/>
          <a:lstStyle/>
          <a:p>
            <a:fld id="{81E35BDC-6491-453C-B49E-63BB327D963D}" type="datetimeFigureOut">
              <a:rPr lang="zh-TW" altLang="en-US" smtClean="0"/>
              <a:t>2019/8/12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22E82D34-20B3-4041-8BAE-36CB2884BF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1EE99E93-F793-4F93-8AB9-6036A05A3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1859E8-D698-4349-859A-1249563F0DE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284268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C1267675-A6F7-490A-A027-2174B108C3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B0A9588-1673-4027-91B2-7438A1020E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5C9F31B-9357-41B8-90EC-C42A1FE4A3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89672" y="6356350"/>
            <a:ext cx="4641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1859E8-D698-4349-859A-1249563F0DEA}" type="slidenum">
              <a:rPr lang="zh-TW" altLang="en-US" smtClean="0"/>
              <a:t>‹#›</a:t>
            </a:fld>
            <a:endParaRPr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7C0BD7DD-31DA-4794-8B04-3EA0E5CD65D3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100" y="107519"/>
            <a:ext cx="1479265" cy="411516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3F01E6CC-6E8E-42E2-A773-9B2B6C3BC1EC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91" y="107519"/>
            <a:ext cx="1293538" cy="367578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6FFD2718-F22E-4942-B7F2-A545B6BA4926}"/>
              </a:ext>
            </a:extLst>
          </p:cNvPr>
          <p:cNvSpPr/>
          <p:nvPr userDrawn="1"/>
        </p:nvSpPr>
        <p:spPr>
          <a:xfrm>
            <a:off x="1" y="6667243"/>
            <a:ext cx="7980218" cy="190757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平行四邊形 12">
            <a:extLst>
              <a:ext uri="{FF2B5EF4-FFF2-40B4-BE49-F238E27FC236}">
                <a16:creationId xmlns:a16="http://schemas.microsoft.com/office/drawing/2014/main" id="{D40CDE7E-8690-42B8-BC41-43C2616FDD7A}"/>
              </a:ext>
            </a:extLst>
          </p:cNvPr>
          <p:cNvSpPr/>
          <p:nvPr userDrawn="1"/>
        </p:nvSpPr>
        <p:spPr>
          <a:xfrm>
            <a:off x="7790873" y="6667243"/>
            <a:ext cx="383309" cy="190757"/>
          </a:xfrm>
          <a:prstGeom prst="parallelogram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平行四邊形 13">
            <a:extLst>
              <a:ext uri="{FF2B5EF4-FFF2-40B4-BE49-F238E27FC236}">
                <a16:creationId xmlns:a16="http://schemas.microsoft.com/office/drawing/2014/main" id="{6422A281-5ABF-437A-90B1-329ADCC6770B}"/>
              </a:ext>
            </a:extLst>
          </p:cNvPr>
          <p:cNvSpPr/>
          <p:nvPr userDrawn="1"/>
        </p:nvSpPr>
        <p:spPr>
          <a:xfrm>
            <a:off x="8174182" y="6575250"/>
            <a:ext cx="383309" cy="290944"/>
          </a:xfrm>
          <a:prstGeom prst="parallelogram">
            <a:avLst/>
          </a:prstGeom>
          <a:solidFill>
            <a:srgbClr val="8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D40E02EF-6C8C-4589-97E5-6CC02BDDFF77}"/>
              </a:ext>
            </a:extLst>
          </p:cNvPr>
          <p:cNvSpPr/>
          <p:nvPr userDrawn="1"/>
        </p:nvSpPr>
        <p:spPr>
          <a:xfrm>
            <a:off x="8478982" y="6575250"/>
            <a:ext cx="3713017" cy="291985"/>
          </a:xfrm>
          <a:prstGeom prst="rect">
            <a:avLst/>
          </a:prstGeom>
          <a:solidFill>
            <a:srgbClr val="8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820846AB-AB06-4110-8F68-363D6E1A1927}"/>
              </a:ext>
            </a:extLst>
          </p:cNvPr>
          <p:cNvSpPr txBox="1"/>
          <p:nvPr userDrawn="1"/>
        </p:nvSpPr>
        <p:spPr>
          <a:xfrm>
            <a:off x="8697190" y="177516"/>
            <a:ext cx="32133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TW" sz="1400" b="1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  <a:cs typeface="+mn-cs"/>
              </a:rPr>
              <a:t>智能建筑与电动车停车场电能管理系统</a:t>
            </a:r>
            <a:endParaRPr lang="zh-TW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cxnSp>
        <p:nvCxnSpPr>
          <p:cNvPr id="18" name="直線接點 17">
            <a:extLst>
              <a:ext uri="{FF2B5EF4-FFF2-40B4-BE49-F238E27FC236}">
                <a16:creationId xmlns:a16="http://schemas.microsoft.com/office/drawing/2014/main" id="{36FBE618-4946-455D-B858-CEB22761B0E9}"/>
              </a:ext>
            </a:extLst>
          </p:cNvPr>
          <p:cNvCxnSpPr>
            <a:cxnSpLocks/>
          </p:cNvCxnSpPr>
          <p:nvPr userDrawn="1"/>
        </p:nvCxnSpPr>
        <p:spPr>
          <a:xfrm>
            <a:off x="2854036" y="449162"/>
            <a:ext cx="8989841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36354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268DB-8D23-0A46-9F9F-E32240ED3B78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FF9900"/>
          </a:solidFill>
        </p:spPr>
        <p:txBody>
          <a:bodyPr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LARGE EVS  PARKING LOT EVS </a:t>
            </a:r>
            <a:br>
              <a:rPr lang="en-US" sz="4800" dirty="0">
                <a:solidFill>
                  <a:schemeClr val="bg1"/>
                </a:solidFill>
              </a:rPr>
            </a:br>
            <a:r>
              <a:rPr lang="en-US" sz="4800" dirty="0">
                <a:solidFill>
                  <a:schemeClr val="bg1"/>
                </a:solidFill>
              </a:rPr>
              <a:t>COMPARATIVE STUDY RESULTS</a:t>
            </a:r>
          </a:p>
        </p:txBody>
      </p:sp>
    </p:spTree>
    <p:extLst>
      <p:ext uri="{BB962C8B-B14F-4D97-AF65-F5344CB8AC3E}">
        <p14:creationId xmlns:p14="http://schemas.microsoft.com/office/powerpoint/2010/main" val="10452017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616408F-2A0F-2E41-A84E-A1BFF06AED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483" y="1491049"/>
            <a:ext cx="10300138" cy="496755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DD59788-D898-ED4F-8D76-481011CEC2D1}"/>
              </a:ext>
            </a:extLst>
          </p:cNvPr>
          <p:cNvSpPr txBox="1"/>
          <p:nvPr/>
        </p:nvSpPr>
        <p:spPr>
          <a:xfrm>
            <a:off x="5145290" y="918694"/>
            <a:ext cx="2131353" cy="369332"/>
          </a:xfrm>
          <a:prstGeom prst="rect">
            <a:avLst/>
          </a:prstGeom>
          <a:solidFill>
            <a:srgbClr val="FF990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Cost: 1.8063e+03 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21984B-9FA7-534C-98CA-ED24E135A387}"/>
              </a:ext>
            </a:extLst>
          </p:cNvPr>
          <p:cNvSpPr txBox="1"/>
          <p:nvPr/>
        </p:nvSpPr>
        <p:spPr>
          <a:xfrm>
            <a:off x="8299102" y="942823"/>
            <a:ext cx="2154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Transformer: 250 kW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9544CE-048E-3D4A-991A-32B9BED9FD92}"/>
              </a:ext>
            </a:extLst>
          </p:cNvPr>
          <p:cNvSpPr txBox="1"/>
          <p:nvPr/>
        </p:nvSpPr>
        <p:spPr>
          <a:xfrm>
            <a:off x="2312289" y="818086"/>
            <a:ext cx="7948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50 EVs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1322CB-A659-7B45-8485-57F5DFE27447}"/>
              </a:ext>
            </a:extLst>
          </p:cNvPr>
          <p:cNvSpPr txBox="1"/>
          <p:nvPr/>
        </p:nvSpPr>
        <p:spPr>
          <a:xfrm>
            <a:off x="4991018" y="254006"/>
            <a:ext cx="2439899" cy="461665"/>
          </a:xfrm>
          <a:prstGeom prst="rect">
            <a:avLst/>
          </a:prstGeom>
          <a:solidFill>
            <a:srgbClr val="800000"/>
          </a:solidFill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Proposed Method</a:t>
            </a:r>
          </a:p>
        </p:txBody>
      </p:sp>
    </p:spTree>
    <p:extLst>
      <p:ext uri="{BB962C8B-B14F-4D97-AF65-F5344CB8AC3E}">
        <p14:creationId xmlns:p14="http://schemas.microsoft.com/office/powerpoint/2010/main" val="25744933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B154DB7-8857-7B4C-A60A-89448F9C5B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732" y="1391992"/>
            <a:ext cx="9942786" cy="502574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CADFF29-AB1D-0E47-94AC-F6BFABD6896C}"/>
              </a:ext>
            </a:extLst>
          </p:cNvPr>
          <p:cNvSpPr txBox="1"/>
          <p:nvPr/>
        </p:nvSpPr>
        <p:spPr>
          <a:xfrm>
            <a:off x="5276682" y="816611"/>
            <a:ext cx="2131353" cy="369332"/>
          </a:xfrm>
          <a:prstGeom prst="rect">
            <a:avLst/>
          </a:prstGeom>
          <a:solidFill>
            <a:srgbClr val="FF990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Cost: 1.9910e+03 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259D9A-0121-C64E-ABF4-7CBF4A63BB22}"/>
              </a:ext>
            </a:extLst>
          </p:cNvPr>
          <p:cNvSpPr txBox="1"/>
          <p:nvPr/>
        </p:nvSpPr>
        <p:spPr>
          <a:xfrm>
            <a:off x="2357726" y="758157"/>
            <a:ext cx="7948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50 EVs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084EDE-CA0C-8247-8B85-C327CBD708A1}"/>
              </a:ext>
            </a:extLst>
          </p:cNvPr>
          <p:cNvSpPr txBox="1"/>
          <p:nvPr/>
        </p:nvSpPr>
        <p:spPr>
          <a:xfrm>
            <a:off x="4733393" y="148897"/>
            <a:ext cx="3217932" cy="461665"/>
          </a:xfrm>
          <a:prstGeom prst="rect">
            <a:avLst/>
          </a:prstGeom>
          <a:solidFill>
            <a:srgbClr val="800000"/>
          </a:solidFill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Uncoordinated Charging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72EA20-4B77-8248-A346-743B79356F57}"/>
              </a:ext>
            </a:extLst>
          </p:cNvPr>
          <p:cNvSpPr txBox="1"/>
          <p:nvPr/>
        </p:nvSpPr>
        <p:spPr>
          <a:xfrm>
            <a:off x="8299102" y="942823"/>
            <a:ext cx="2154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Transformer: 250 kW</a:t>
            </a:r>
          </a:p>
        </p:txBody>
      </p:sp>
    </p:spTree>
    <p:extLst>
      <p:ext uri="{BB962C8B-B14F-4D97-AF65-F5344CB8AC3E}">
        <p14:creationId xmlns:p14="http://schemas.microsoft.com/office/powerpoint/2010/main" val="42621084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519BCE4-57E6-4144-8290-1DC55EFCAF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505" y="1765738"/>
            <a:ext cx="10247586" cy="466133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946E087-453F-0648-9B98-FD87D769B0B5}"/>
              </a:ext>
            </a:extLst>
          </p:cNvPr>
          <p:cNvSpPr txBox="1"/>
          <p:nvPr/>
        </p:nvSpPr>
        <p:spPr>
          <a:xfrm>
            <a:off x="5155800" y="881551"/>
            <a:ext cx="2131353" cy="369332"/>
          </a:xfrm>
          <a:prstGeom prst="rect">
            <a:avLst/>
          </a:prstGeom>
          <a:solidFill>
            <a:srgbClr val="FF990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Cost:  3.8806e+03NT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BF5294-158E-F44F-8991-A4EB8DAA9DEA}"/>
              </a:ext>
            </a:extLst>
          </p:cNvPr>
          <p:cNvSpPr txBox="1"/>
          <p:nvPr/>
        </p:nvSpPr>
        <p:spPr>
          <a:xfrm>
            <a:off x="8954814" y="903889"/>
            <a:ext cx="2101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Transformer: 400kW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C8D658-70DB-AA4C-8C84-73503DD4CEA3}"/>
              </a:ext>
            </a:extLst>
          </p:cNvPr>
          <p:cNvSpPr txBox="1"/>
          <p:nvPr/>
        </p:nvSpPr>
        <p:spPr>
          <a:xfrm>
            <a:off x="2052920" y="881551"/>
            <a:ext cx="911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100 EVs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6BCF0C-57C7-F341-AB8E-E614E833D5C3}"/>
              </a:ext>
            </a:extLst>
          </p:cNvPr>
          <p:cNvSpPr txBox="1"/>
          <p:nvPr/>
        </p:nvSpPr>
        <p:spPr>
          <a:xfrm>
            <a:off x="5001528" y="254006"/>
            <a:ext cx="2439899" cy="461665"/>
          </a:xfrm>
          <a:prstGeom prst="rect">
            <a:avLst/>
          </a:prstGeom>
          <a:solidFill>
            <a:srgbClr val="800000"/>
          </a:solidFill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Proposed Method</a:t>
            </a:r>
          </a:p>
        </p:txBody>
      </p:sp>
    </p:spTree>
    <p:extLst>
      <p:ext uri="{BB962C8B-B14F-4D97-AF65-F5344CB8AC3E}">
        <p14:creationId xmlns:p14="http://schemas.microsoft.com/office/powerpoint/2010/main" val="36862996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6403018-ED73-554F-8673-AB36F9DE10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8179" y="1313793"/>
            <a:ext cx="9847597" cy="514909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F234229-0DD6-6343-89F2-65BCE11635DB}"/>
              </a:ext>
            </a:extLst>
          </p:cNvPr>
          <p:cNvSpPr txBox="1"/>
          <p:nvPr/>
        </p:nvSpPr>
        <p:spPr>
          <a:xfrm>
            <a:off x="5276682" y="736979"/>
            <a:ext cx="2131353" cy="369332"/>
          </a:xfrm>
          <a:prstGeom prst="rect">
            <a:avLst/>
          </a:prstGeom>
          <a:solidFill>
            <a:srgbClr val="FF990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Cost: 4.4808e+03 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373E2B-E483-9945-92F5-FD0D89888718}"/>
              </a:ext>
            </a:extLst>
          </p:cNvPr>
          <p:cNvSpPr txBox="1"/>
          <p:nvPr/>
        </p:nvSpPr>
        <p:spPr>
          <a:xfrm>
            <a:off x="2012458" y="736979"/>
            <a:ext cx="911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100 EVs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F475E8-FB30-DC40-B396-4F3937EE18DC}"/>
              </a:ext>
            </a:extLst>
          </p:cNvPr>
          <p:cNvSpPr txBox="1"/>
          <p:nvPr/>
        </p:nvSpPr>
        <p:spPr>
          <a:xfrm>
            <a:off x="4733393" y="148897"/>
            <a:ext cx="3217932" cy="461665"/>
          </a:xfrm>
          <a:prstGeom prst="rect">
            <a:avLst/>
          </a:prstGeom>
          <a:solidFill>
            <a:srgbClr val="800000"/>
          </a:solidFill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Uncoordinated Charging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D21709C-4BB8-1C40-B032-31F184D849AD}"/>
              </a:ext>
            </a:extLst>
          </p:cNvPr>
          <p:cNvSpPr txBox="1"/>
          <p:nvPr/>
        </p:nvSpPr>
        <p:spPr>
          <a:xfrm>
            <a:off x="8944303" y="736979"/>
            <a:ext cx="2101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Transformer: 400kW</a:t>
            </a:r>
          </a:p>
        </p:txBody>
      </p:sp>
    </p:spTree>
    <p:extLst>
      <p:ext uri="{BB962C8B-B14F-4D97-AF65-F5344CB8AC3E}">
        <p14:creationId xmlns:p14="http://schemas.microsoft.com/office/powerpoint/2010/main" val="3956981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06F3082-F9D8-B74F-B9DE-12CC0F9CF9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8897" y="1492469"/>
            <a:ext cx="9501351" cy="48924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EA927C8-2150-2144-A2FB-70413D945FB6}"/>
              </a:ext>
            </a:extLst>
          </p:cNvPr>
          <p:cNvSpPr txBox="1"/>
          <p:nvPr/>
        </p:nvSpPr>
        <p:spPr>
          <a:xfrm>
            <a:off x="5166310" y="847356"/>
            <a:ext cx="2131353" cy="369332"/>
          </a:xfrm>
          <a:prstGeom prst="rect">
            <a:avLst/>
          </a:prstGeom>
          <a:solidFill>
            <a:srgbClr val="FF990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Cost: 5.4451e+03 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3A4B62-520A-7F4B-BF7A-5B96B861E693}"/>
              </a:ext>
            </a:extLst>
          </p:cNvPr>
          <p:cNvSpPr txBox="1"/>
          <p:nvPr/>
        </p:nvSpPr>
        <p:spPr>
          <a:xfrm>
            <a:off x="1734207" y="847356"/>
            <a:ext cx="911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150 EVs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BBA0A9-631D-4E42-89BB-2B3C6B663810}"/>
              </a:ext>
            </a:extLst>
          </p:cNvPr>
          <p:cNvSpPr txBox="1"/>
          <p:nvPr/>
        </p:nvSpPr>
        <p:spPr>
          <a:xfrm>
            <a:off x="8071945" y="847356"/>
            <a:ext cx="2207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Transformer : 800 kW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39455C-9FBB-CF42-82E9-1AF2495C89DB}"/>
              </a:ext>
            </a:extLst>
          </p:cNvPr>
          <p:cNvSpPr txBox="1"/>
          <p:nvPr/>
        </p:nvSpPr>
        <p:spPr>
          <a:xfrm>
            <a:off x="5012038" y="254006"/>
            <a:ext cx="2439899" cy="461665"/>
          </a:xfrm>
          <a:prstGeom prst="rect">
            <a:avLst/>
          </a:prstGeom>
          <a:solidFill>
            <a:srgbClr val="800000"/>
          </a:solidFill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Proposed Method</a:t>
            </a:r>
          </a:p>
        </p:txBody>
      </p:sp>
    </p:spTree>
    <p:extLst>
      <p:ext uri="{BB962C8B-B14F-4D97-AF65-F5344CB8AC3E}">
        <p14:creationId xmlns:p14="http://schemas.microsoft.com/office/powerpoint/2010/main" val="23160227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2650DC3-5EA5-6B43-A4D3-F1AF07B28F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3794" y="1350506"/>
            <a:ext cx="9764110" cy="503803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5E0A14E-77D5-FC4E-BCF0-2AD99D57914F}"/>
              </a:ext>
            </a:extLst>
          </p:cNvPr>
          <p:cNvSpPr txBox="1"/>
          <p:nvPr/>
        </p:nvSpPr>
        <p:spPr>
          <a:xfrm>
            <a:off x="5276682" y="795868"/>
            <a:ext cx="2131353" cy="369332"/>
          </a:xfrm>
          <a:prstGeom prst="rect">
            <a:avLst/>
          </a:prstGeom>
          <a:solidFill>
            <a:srgbClr val="FF990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Cost: 6.1406e+03 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AF382E-455C-814F-B9A6-8001D6A46D7D}"/>
              </a:ext>
            </a:extLst>
          </p:cNvPr>
          <p:cNvSpPr txBox="1"/>
          <p:nvPr/>
        </p:nvSpPr>
        <p:spPr>
          <a:xfrm>
            <a:off x="2276853" y="795868"/>
            <a:ext cx="911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150 EVs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B7186B-B604-E948-A909-5CC0E39A935C}"/>
              </a:ext>
            </a:extLst>
          </p:cNvPr>
          <p:cNvSpPr txBox="1"/>
          <p:nvPr/>
        </p:nvSpPr>
        <p:spPr>
          <a:xfrm>
            <a:off x="4733393" y="148897"/>
            <a:ext cx="3217932" cy="461665"/>
          </a:xfrm>
          <a:prstGeom prst="rect">
            <a:avLst/>
          </a:prstGeom>
          <a:solidFill>
            <a:srgbClr val="800000"/>
          </a:solidFill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Uncoordinated Charging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4CBA73-5596-A945-B17C-2CA78B404B96}"/>
              </a:ext>
            </a:extLst>
          </p:cNvPr>
          <p:cNvSpPr txBox="1"/>
          <p:nvPr/>
        </p:nvSpPr>
        <p:spPr>
          <a:xfrm>
            <a:off x="8071945" y="847356"/>
            <a:ext cx="2207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Transformer : 800 kW</a:t>
            </a:r>
          </a:p>
        </p:txBody>
      </p:sp>
    </p:spTree>
    <p:extLst>
      <p:ext uri="{BB962C8B-B14F-4D97-AF65-F5344CB8AC3E}">
        <p14:creationId xmlns:p14="http://schemas.microsoft.com/office/powerpoint/2010/main" val="28073992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D9E453F-7D73-F74D-A3EF-B38872B03A91}"/>
              </a:ext>
            </a:extLst>
          </p:cNvPr>
          <p:cNvSpPr txBox="1"/>
          <p:nvPr/>
        </p:nvSpPr>
        <p:spPr>
          <a:xfrm>
            <a:off x="5159076" y="881989"/>
            <a:ext cx="2103781" cy="369332"/>
          </a:xfrm>
          <a:prstGeom prst="rect">
            <a:avLst/>
          </a:prstGeom>
          <a:solidFill>
            <a:srgbClr val="FF990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cost: 7.1510e+03 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7B439F-93C3-B54B-964A-E0D4C4A0DB21}"/>
              </a:ext>
            </a:extLst>
          </p:cNvPr>
          <p:cNvSpPr txBox="1"/>
          <p:nvPr/>
        </p:nvSpPr>
        <p:spPr>
          <a:xfrm>
            <a:off x="8040414" y="883459"/>
            <a:ext cx="2324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Transformer : 1000 kW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A2BDB4-5C26-C742-AE06-33AC927D5BE6}"/>
              </a:ext>
            </a:extLst>
          </p:cNvPr>
          <p:cNvSpPr txBox="1"/>
          <p:nvPr/>
        </p:nvSpPr>
        <p:spPr>
          <a:xfrm>
            <a:off x="2040758" y="882957"/>
            <a:ext cx="911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 EVs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077905B-744E-9342-A424-ABE45969FB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1" y="1417639"/>
            <a:ext cx="9301654" cy="500943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3607661-56E3-164F-BCEA-791A702F52C3}"/>
              </a:ext>
            </a:extLst>
          </p:cNvPr>
          <p:cNvSpPr txBox="1"/>
          <p:nvPr/>
        </p:nvSpPr>
        <p:spPr>
          <a:xfrm>
            <a:off x="4991018" y="254006"/>
            <a:ext cx="2439899" cy="461665"/>
          </a:xfrm>
          <a:prstGeom prst="rect">
            <a:avLst/>
          </a:prstGeom>
          <a:solidFill>
            <a:srgbClr val="800000"/>
          </a:solidFill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Proposed Method</a:t>
            </a:r>
          </a:p>
        </p:txBody>
      </p:sp>
    </p:spTree>
    <p:extLst>
      <p:ext uri="{BB962C8B-B14F-4D97-AF65-F5344CB8AC3E}">
        <p14:creationId xmlns:p14="http://schemas.microsoft.com/office/powerpoint/2010/main" val="38376653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C5FFF27-4429-B14A-B656-AED55C4C56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407" y="1312968"/>
            <a:ext cx="9375227" cy="507479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44F6E20-02F1-9544-B1EC-7D21CEF9B965}"/>
              </a:ext>
            </a:extLst>
          </p:cNvPr>
          <p:cNvSpPr txBox="1"/>
          <p:nvPr/>
        </p:nvSpPr>
        <p:spPr>
          <a:xfrm>
            <a:off x="5192992" y="777099"/>
            <a:ext cx="2131353" cy="369332"/>
          </a:xfrm>
          <a:prstGeom prst="rect">
            <a:avLst/>
          </a:prstGeom>
          <a:solidFill>
            <a:srgbClr val="FF990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Cost: 8.1726e+03 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F5B76C-433E-4D49-B4B2-01A6BEF8973F}"/>
              </a:ext>
            </a:extLst>
          </p:cNvPr>
          <p:cNvSpPr txBox="1"/>
          <p:nvPr/>
        </p:nvSpPr>
        <p:spPr>
          <a:xfrm>
            <a:off x="2256126" y="777099"/>
            <a:ext cx="911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 EVs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7989671-D11C-5D4A-B4C0-E5679CC90841}"/>
              </a:ext>
            </a:extLst>
          </p:cNvPr>
          <p:cNvSpPr txBox="1"/>
          <p:nvPr/>
        </p:nvSpPr>
        <p:spPr>
          <a:xfrm>
            <a:off x="4733393" y="148897"/>
            <a:ext cx="3217932" cy="461665"/>
          </a:xfrm>
          <a:prstGeom prst="rect">
            <a:avLst/>
          </a:prstGeom>
          <a:solidFill>
            <a:srgbClr val="800000"/>
          </a:solidFill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Uncoordinated Charging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233735-65BB-1746-A397-6D3D0D8BD753}"/>
              </a:ext>
            </a:extLst>
          </p:cNvPr>
          <p:cNvSpPr txBox="1"/>
          <p:nvPr/>
        </p:nvSpPr>
        <p:spPr>
          <a:xfrm>
            <a:off x="8040414" y="777099"/>
            <a:ext cx="2324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Transformer : 1000 kW</a:t>
            </a:r>
          </a:p>
        </p:txBody>
      </p:sp>
    </p:spTree>
    <p:extLst>
      <p:ext uri="{BB962C8B-B14F-4D97-AF65-F5344CB8AC3E}">
        <p14:creationId xmlns:p14="http://schemas.microsoft.com/office/powerpoint/2010/main" val="8759982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AD513BE-F142-AC4C-A510-D2813D7F4962}"/>
              </a:ext>
            </a:extLst>
          </p:cNvPr>
          <p:cNvSpPr txBox="1"/>
          <p:nvPr/>
        </p:nvSpPr>
        <p:spPr>
          <a:xfrm>
            <a:off x="5118841" y="897164"/>
            <a:ext cx="2184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Cost:  1.1187e+04 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B3E09A-8629-6347-89ED-A88AA45178CF}"/>
              </a:ext>
            </a:extLst>
          </p:cNvPr>
          <p:cNvSpPr txBox="1"/>
          <p:nvPr/>
        </p:nvSpPr>
        <p:spPr>
          <a:xfrm>
            <a:off x="1650123" y="897164"/>
            <a:ext cx="911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300 EVs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2AF4AB-5306-1E48-9B4D-7E8CB2BD17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3490" y="1345325"/>
            <a:ext cx="9124136" cy="513430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54E883C-4E47-8E42-9FEF-5200574C9476}"/>
              </a:ext>
            </a:extLst>
          </p:cNvPr>
          <p:cNvSpPr txBox="1"/>
          <p:nvPr/>
        </p:nvSpPr>
        <p:spPr>
          <a:xfrm>
            <a:off x="8366235" y="897164"/>
            <a:ext cx="2271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Transformer: 1400 kW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12966A-8ACB-BA4A-9C5B-C73FA0EE9F6C}"/>
              </a:ext>
            </a:extLst>
          </p:cNvPr>
          <p:cNvSpPr txBox="1"/>
          <p:nvPr/>
        </p:nvSpPr>
        <p:spPr>
          <a:xfrm>
            <a:off x="4991018" y="254006"/>
            <a:ext cx="2439899" cy="461665"/>
          </a:xfrm>
          <a:prstGeom prst="rect">
            <a:avLst/>
          </a:prstGeom>
          <a:solidFill>
            <a:srgbClr val="800000"/>
          </a:solidFill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Proposed Method</a:t>
            </a:r>
          </a:p>
        </p:txBody>
      </p:sp>
    </p:spTree>
    <p:extLst>
      <p:ext uri="{BB962C8B-B14F-4D97-AF65-F5344CB8AC3E}">
        <p14:creationId xmlns:p14="http://schemas.microsoft.com/office/powerpoint/2010/main" val="2883598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2A9123E-B94A-244A-BB52-437C7908EE23}"/>
              </a:ext>
            </a:extLst>
          </p:cNvPr>
          <p:cNvSpPr txBox="1"/>
          <p:nvPr/>
        </p:nvSpPr>
        <p:spPr>
          <a:xfrm>
            <a:off x="5276682" y="816482"/>
            <a:ext cx="2131353" cy="369332"/>
          </a:xfrm>
          <a:prstGeom prst="rect">
            <a:avLst/>
          </a:prstGeom>
          <a:solidFill>
            <a:srgbClr val="FF990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Cost: 1.2872e+04 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B32E957-FD76-CC4B-81BE-92A3B85366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2469" y="1391734"/>
            <a:ext cx="9459309" cy="502833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A577F59-1BA1-524E-A476-258404239598}"/>
              </a:ext>
            </a:extLst>
          </p:cNvPr>
          <p:cNvSpPr txBox="1"/>
          <p:nvPr/>
        </p:nvSpPr>
        <p:spPr>
          <a:xfrm>
            <a:off x="4733393" y="148897"/>
            <a:ext cx="3217932" cy="461665"/>
          </a:xfrm>
          <a:prstGeom prst="rect">
            <a:avLst/>
          </a:prstGeom>
          <a:solidFill>
            <a:srgbClr val="800000"/>
          </a:solidFill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Uncoordinated Charging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148608-8FAE-B548-971B-CFED5CF46598}"/>
              </a:ext>
            </a:extLst>
          </p:cNvPr>
          <p:cNvSpPr txBox="1"/>
          <p:nvPr/>
        </p:nvSpPr>
        <p:spPr>
          <a:xfrm>
            <a:off x="8345214" y="816482"/>
            <a:ext cx="2271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Transformer: 1400 kW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70E4C1-C5CD-4D41-9C49-A575E9E60074}"/>
              </a:ext>
            </a:extLst>
          </p:cNvPr>
          <p:cNvSpPr txBox="1"/>
          <p:nvPr/>
        </p:nvSpPr>
        <p:spPr>
          <a:xfrm>
            <a:off x="1660634" y="816482"/>
            <a:ext cx="911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300 EVs</a:t>
            </a:r>
          </a:p>
        </p:txBody>
      </p:sp>
    </p:spTree>
    <p:extLst>
      <p:ext uri="{BB962C8B-B14F-4D97-AF65-F5344CB8AC3E}">
        <p14:creationId xmlns:p14="http://schemas.microsoft.com/office/powerpoint/2010/main" val="18366097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6440B92-B2E1-9746-B3EF-965A9253CCD4}"/>
              </a:ext>
            </a:extLst>
          </p:cNvPr>
          <p:cNvSpPr txBox="1"/>
          <p:nvPr/>
        </p:nvSpPr>
        <p:spPr>
          <a:xfrm>
            <a:off x="4128326" y="626161"/>
            <a:ext cx="4171014" cy="461665"/>
          </a:xfrm>
          <a:prstGeom prst="rect">
            <a:avLst/>
          </a:prstGeom>
          <a:solidFill>
            <a:srgbClr val="800000"/>
          </a:solidFill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First come first served Charging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2DD1D84-6B5B-A04E-A087-AA420A738BFA}"/>
                  </a:ext>
                </a:extLst>
              </p:cNvPr>
              <p:cNvSpPr txBox="1"/>
              <p:nvPr/>
            </p:nvSpPr>
            <p:spPr>
              <a:xfrm>
                <a:off x="2924519" y="1450427"/>
                <a:ext cx="5607817" cy="10346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𝑠𝑡𝑎𝑟𝑡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𝑒𝑛𝑑</m:t>
                              </m:r>
                            </m:sub>
                          </m:sSub>
                        </m:sup>
                        <m:e>
                          <m:d>
                            <m:dPr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𝑟𝑖𝑐𝑒</m:t>
                                  </m:r>
                                </m:sub>
                                <m:sup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bSup>
                              <m:r>
                                <m:rPr>
                                  <m:sty m:val="p"/>
                                </m:rPr>
                                <a:rPr lang="el-GR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ctrl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sup>
                                    <m:e>
                                      <m:sSubSup>
                                        <m:sSubSupPr>
                                          <m:ctrlP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𝑃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  <m:sup>
                                          <m: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p>
                                      </m:sSubSup>
                                    </m:e>
                                  </m:nary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𝜆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p>
                                  </m:sSup>
                                  <m:sSup>
                                    <m:sSupPr>
                                      <m:ctrlP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𝑚𝑎𝑥</m:t>
                                          </m:r>
                                          <m:d>
                                            <m:dPr>
                                              <m:begChr m:val="["/>
                                              <m:endChr m:val="]"/>
                                              <m:ctrlPr>
                                                <a:rPr lang="en-US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0,</m:t>
                                              </m:r>
                                              <m:nary>
                                                <m:naryPr>
                                                  <m:chr m:val="∑"/>
                                                  <m:ctrlPr>
                                                    <a:rPr lang="en-US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naryPr>
                                                <m:sub>
                                                  <m:r>
                                                    <m:rPr>
                                                      <m:brk m:alnAt="23"/>
                                                    </m:rPr>
                                                    <a:rPr lang="en-US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  <m:r>
                                                    <a:rPr lang="en-US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=1</m:t>
                                                  </m:r>
                                                </m:sub>
                                                <m:sup>
                                                  <m:r>
                                                    <a:rPr lang="en-US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𝑁</m:t>
                                                  </m:r>
                                                </m:sup>
                                                <m:e>
                                                  <m:sSubSup>
                                                    <m:sSubSupPr>
                                                      <m:ctrlPr>
                                                        <a:rPr lang="en-US" i="1">
                                                          <a:solidFill>
                                                            <a:schemeClr val="tx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SupPr>
                                                    <m:e>
                                                      <m:r>
                                                        <a:rPr lang="en-US" i="1">
                                                          <a:solidFill>
                                                            <a:schemeClr val="tx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𝑃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i="1">
                                                          <a:solidFill>
                                                            <a:schemeClr val="tx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𝑖</m:t>
                                                      </m:r>
                                                    </m:sub>
                                                    <m:sup>
                                                      <m:r>
                                                        <a:rPr lang="en-US" i="1">
                                                          <a:solidFill>
                                                            <a:schemeClr val="tx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𝑡</m:t>
                                                      </m:r>
                                                    </m:sup>
                                                  </m:sSubSup>
                                                </m:e>
                                              </m:nary>
                                              <m:r>
                                                <a:rPr lang="en-US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b="0" i="1" smtClean="0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b="0" i="1" smtClean="0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𝑃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b="0" i="1" smtClean="0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𝑇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2DD1D84-6B5B-A04E-A087-AA420A738B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4519" y="1450427"/>
                <a:ext cx="5607817" cy="1034642"/>
              </a:xfrm>
              <a:prstGeom prst="rect">
                <a:avLst/>
              </a:prstGeom>
              <a:blipFill>
                <a:blip r:embed="rId2"/>
                <a:stretch>
                  <a:fillRect l="-11287" t="-72289" b="-1156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CCA5D15B-B3D6-554B-8503-B76ABEB9ED0F}"/>
              </a:ext>
            </a:extLst>
          </p:cNvPr>
          <p:cNvSpPr txBox="1"/>
          <p:nvPr/>
        </p:nvSpPr>
        <p:spPr>
          <a:xfrm>
            <a:off x="1019503" y="4997249"/>
            <a:ext cx="4586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Price dependent: charge mostly at lowest price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EF280A-6A75-EC49-AABE-28B4B6874DD0}"/>
              </a:ext>
            </a:extLst>
          </p:cNvPr>
          <p:cNvSpPr txBox="1"/>
          <p:nvPr/>
        </p:nvSpPr>
        <p:spPr>
          <a:xfrm>
            <a:off x="1010549" y="5490504"/>
            <a:ext cx="311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 discharging, healthy battery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4C42A1-EE68-6249-92BA-ABC6141A161E}"/>
              </a:ext>
            </a:extLst>
          </p:cNvPr>
          <p:cNvSpPr txBox="1"/>
          <p:nvPr/>
        </p:nvSpPr>
        <p:spPr>
          <a:xfrm>
            <a:off x="1019503" y="4565956"/>
            <a:ext cx="33611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First come first served scheduling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A9D78C-359C-5048-ACE8-2E07339B2302}"/>
              </a:ext>
            </a:extLst>
          </p:cNvPr>
          <p:cNvSpPr txBox="1"/>
          <p:nvPr/>
        </p:nvSpPr>
        <p:spPr>
          <a:xfrm>
            <a:off x="1010549" y="5910171"/>
            <a:ext cx="66231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Prolonged waiting time when transformer maximum power reached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0D0F1DC-8590-C94D-82AE-B3257B44711A}"/>
                  </a:ext>
                </a:extLst>
              </p:cNvPr>
              <p:cNvSpPr txBox="1"/>
              <p:nvPr/>
            </p:nvSpPr>
            <p:spPr>
              <a:xfrm>
                <a:off x="1019503" y="2866023"/>
                <a:ext cx="2182264" cy="3824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Decision variable: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0D0F1DC-8590-C94D-82AE-B3257B4471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503" y="2866023"/>
                <a:ext cx="2182264" cy="382412"/>
              </a:xfrm>
              <a:prstGeom prst="rect">
                <a:avLst/>
              </a:prstGeom>
              <a:blipFill>
                <a:blip r:embed="rId3"/>
                <a:stretch>
                  <a:fillRect l="-1734" t="-3226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DFAFFF2-D967-554E-A22F-51EB7D769DA8}"/>
                  </a:ext>
                </a:extLst>
              </p:cNvPr>
              <p:cNvSpPr txBox="1"/>
              <p:nvPr/>
            </p:nvSpPr>
            <p:spPr>
              <a:xfrm>
                <a:off x="1019503" y="3372358"/>
                <a:ext cx="330616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transformer maximum power</a:t>
                </a: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DFAFFF2-D967-554E-A22F-51EB7D769D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503" y="3372358"/>
                <a:ext cx="3306161" cy="369332"/>
              </a:xfrm>
              <a:prstGeom prst="rect">
                <a:avLst/>
              </a:prstGeom>
              <a:blipFill>
                <a:blip r:embed="rId4"/>
                <a:stretch>
                  <a:fillRect t="-6667" r="-382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2A6F019-297F-844F-9908-0F3BEB4E2A25}"/>
                  </a:ext>
                </a:extLst>
              </p:cNvPr>
              <p:cNvSpPr txBox="1"/>
              <p:nvPr/>
            </p:nvSpPr>
            <p:spPr>
              <a:xfrm>
                <a:off x="1046016" y="4173281"/>
                <a:ext cx="114595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en-US" dirty="0"/>
                  <a:t> penalty</a:t>
                </a: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2A6F019-297F-844F-9908-0F3BEB4E2A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6016" y="4173281"/>
                <a:ext cx="1145955" cy="369332"/>
              </a:xfrm>
              <a:prstGeom prst="rect">
                <a:avLst/>
              </a:prstGeom>
              <a:blipFill>
                <a:blip r:embed="rId5"/>
                <a:stretch>
                  <a:fillRect t="-6667" r="-2174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B03FF3D-A32A-C24F-BB98-0E88A1224DD7}"/>
                  </a:ext>
                </a:extLst>
              </p:cNvPr>
              <p:cNvSpPr txBox="1"/>
              <p:nvPr/>
            </p:nvSpPr>
            <p:spPr>
              <a:xfrm>
                <a:off x="1019503" y="3792333"/>
                <a:ext cx="23449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: Total number of EVs</a:t>
                </a: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B03FF3D-A32A-C24F-BB98-0E88A1224D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503" y="3792333"/>
                <a:ext cx="2344937" cy="369332"/>
              </a:xfrm>
              <a:prstGeom prst="rect">
                <a:avLst/>
              </a:prstGeom>
              <a:blipFill>
                <a:blip r:embed="rId6"/>
                <a:stretch>
                  <a:fillRect t="-6667" r="-1075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205806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D0FA040-4C62-D149-A9A7-A3ACEBD714E0}"/>
              </a:ext>
            </a:extLst>
          </p:cNvPr>
          <p:cNvSpPr txBox="1"/>
          <p:nvPr/>
        </p:nvSpPr>
        <p:spPr>
          <a:xfrm>
            <a:off x="5145290" y="750020"/>
            <a:ext cx="2131353" cy="369332"/>
          </a:xfrm>
          <a:prstGeom prst="rect">
            <a:avLst/>
          </a:prstGeom>
          <a:solidFill>
            <a:srgbClr val="FF990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Cost: 1.2651e+04 NT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23462C5-E876-744B-84AB-CCC7ED7E36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876" y="1324304"/>
            <a:ext cx="9396248" cy="50817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50C09BC-11A7-534F-AD78-986DE610454E}"/>
              </a:ext>
            </a:extLst>
          </p:cNvPr>
          <p:cNvSpPr txBox="1"/>
          <p:nvPr/>
        </p:nvSpPr>
        <p:spPr>
          <a:xfrm>
            <a:off x="4991018" y="254006"/>
            <a:ext cx="2439899" cy="461665"/>
          </a:xfrm>
          <a:prstGeom prst="rect">
            <a:avLst/>
          </a:prstGeom>
          <a:solidFill>
            <a:srgbClr val="800000"/>
          </a:solidFill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Proposed Method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BCBEBB-CC23-B443-A959-0B5261AA283E}"/>
              </a:ext>
            </a:extLst>
          </p:cNvPr>
          <p:cNvSpPr txBox="1"/>
          <p:nvPr/>
        </p:nvSpPr>
        <p:spPr>
          <a:xfrm>
            <a:off x="8345214" y="816482"/>
            <a:ext cx="2271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Transformer: 1700 kW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4CD2EC2-5D29-214C-B70E-5A3B361573C5}"/>
              </a:ext>
            </a:extLst>
          </p:cNvPr>
          <p:cNvSpPr txBox="1"/>
          <p:nvPr/>
        </p:nvSpPr>
        <p:spPr>
          <a:xfrm>
            <a:off x="1660634" y="816482"/>
            <a:ext cx="911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350 EVs</a:t>
            </a:r>
          </a:p>
        </p:txBody>
      </p:sp>
    </p:spTree>
    <p:extLst>
      <p:ext uri="{BB962C8B-B14F-4D97-AF65-F5344CB8AC3E}">
        <p14:creationId xmlns:p14="http://schemas.microsoft.com/office/powerpoint/2010/main" val="4319056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BA42126-E9D1-F148-980F-C5B3027820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0634" y="1534510"/>
            <a:ext cx="8955971" cy="496224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DD5A9BA-6A3F-8745-8E7E-7C27F245523C}"/>
              </a:ext>
            </a:extLst>
          </p:cNvPr>
          <p:cNvSpPr txBox="1"/>
          <p:nvPr/>
        </p:nvSpPr>
        <p:spPr>
          <a:xfrm>
            <a:off x="5433777" y="813157"/>
            <a:ext cx="1817164" cy="369332"/>
          </a:xfrm>
          <a:prstGeom prst="rect">
            <a:avLst/>
          </a:prstGeom>
          <a:solidFill>
            <a:srgbClr val="FF990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Cost: 1.4445e+04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117E68A-F1AE-ED4E-B0A1-41C79ABFC667}"/>
              </a:ext>
            </a:extLst>
          </p:cNvPr>
          <p:cNvSpPr txBox="1"/>
          <p:nvPr/>
        </p:nvSpPr>
        <p:spPr>
          <a:xfrm>
            <a:off x="8345214" y="816482"/>
            <a:ext cx="2271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Transformer: 1700 kW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A72280-E540-9E4D-87D1-5627428B85D1}"/>
              </a:ext>
            </a:extLst>
          </p:cNvPr>
          <p:cNvSpPr txBox="1"/>
          <p:nvPr/>
        </p:nvSpPr>
        <p:spPr>
          <a:xfrm>
            <a:off x="1660634" y="816482"/>
            <a:ext cx="911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350 EVs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3E168B-1574-1944-938F-F9D9ABCB6AEB}"/>
              </a:ext>
            </a:extLst>
          </p:cNvPr>
          <p:cNvSpPr txBox="1"/>
          <p:nvPr/>
        </p:nvSpPr>
        <p:spPr>
          <a:xfrm>
            <a:off x="4733393" y="148897"/>
            <a:ext cx="3217932" cy="461665"/>
          </a:xfrm>
          <a:prstGeom prst="rect">
            <a:avLst/>
          </a:prstGeom>
          <a:solidFill>
            <a:srgbClr val="800000"/>
          </a:solidFill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Uncoordinated Charging</a:t>
            </a:r>
          </a:p>
        </p:txBody>
      </p:sp>
    </p:spTree>
    <p:extLst>
      <p:ext uri="{BB962C8B-B14F-4D97-AF65-F5344CB8AC3E}">
        <p14:creationId xmlns:p14="http://schemas.microsoft.com/office/powerpoint/2010/main" val="30460526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09231C-E9F6-D244-8FEE-AA6E6073E992}"/>
              </a:ext>
            </a:extLst>
          </p:cNvPr>
          <p:cNvSpPr txBox="1"/>
          <p:nvPr/>
        </p:nvSpPr>
        <p:spPr>
          <a:xfrm>
            <a:off x="5137385" y="773244"/>
            <a:ext cx="2131353" cy="369332"/>
          </a:xfrm>
          <a:prstGeom prst="rect">
            <a:avLst/>
          </a:prstGeom>
          <a:solidFill>
            <a:srgbClr val="FF990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Cost: 1.4271e+04 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636633F-5107-5C47-AD01-730CA0ACDA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2980" y="1303283"/>
            <a:ext cx="9228082" cy="51471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D2B75C6-499C-1343-A3D0-789B8B321113}"/>
              </a:ext>
            </a:extLst>
          </p:cNvPr>
          <p:cNvSpPr txBox="1"/>
          <p:nvPr/>
        </p:nvSpPr>
        <p:spPr>
          <a:xfrm>
            <a:off x="4991018" y="254006"/>
            <a:ext cx="2439899" cy="461665"/>
          </a:xfrm>
          <a:prstGeom prst="rect">
            <a:avLst/>
          </a:prstGeom>
          <a:solidFill>
            <a:srgbClr val="800000"/>
          </a:solidFill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Proposed Method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1F370C-819D-394A-88AD-EB44079387CE}"/>
              </a:ext>
            </a:extLst>
          </p:cNvPr>
          <p:cNvSpPr txBox="1"/>
          <p:nvPr/>
        </p:nvSpPr>
        <p:spPr>
          <a:xfrm>
            <a:off x="8345214" y="816482"/>
            <a:ext cx="2271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Transformer: 1900 kW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FF484B4-9A50-6A4E-A73A-CD6F03697018}"/>
              </a:ext>
            </a:extLst>
          </p:cNvPr>
          <p:cNvSpPr txBox="1"/>
          <p:nvPr/>
        </p:nvSpPr>
        <p:spPr>
          <a:xfrm>
            <a:off x="1660634" y="816482"/>
            <a:ext cx="911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400 EVs</a:t>
            </a:r>
          </a:p>
        </p:txBody>
      </p:sp>
    </p:spTree>
    <p:extLst>
      <p:ext uri="{BB962C8B-B14F-4D97-AF65-F5344CB8AC3E}">
        <p14:creationId xmlns:p14="http://schemas.microsoft.com/office/powerpoint/2010/main" val="18350969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4FD4F1D-9FE8-554C-A194-941200FD432C}"/>
              </a:ext>
            </a:extLst>
          </p:cNvPr>
          <p:cNvSpPr txBox="1"/>
          <p:nvPr/>
        </p:nvSpPr>
        <p:spPr>
          <a:xfrm>
            <a:off x="5151102" y="642624"/>
            <a:ext cx="2131353" cy="369332"/>
          </a:xfrm>
          <a:prstGeom prst="rect">
            <a:avLst/>
          </a:prstGeom>
          <a:solidFill>
            <a:srgbClr val="FF990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Cost: 1.6493e+04 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5452A3-749B-0447-BDA1-D0323B39E1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1422" y="1241778"/>
            <a:ext cx="9369778" cy="513079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23003EE-AA9C-274F-B117-EE0BEC57560D}"/>
              </a:ext>
            </a:extLst>
          </p:cNvPr>
          <p:cNvSpPr txBox="1"/>
          <p:nvPr/>
        </p:nvSpPr>
        <p:spPr>
          <a:xfrm>
            <a:off x="8417813" y="667084"/>
            <a:ext cx="2271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Transformer: 1900 kW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F859987-1DF5-BE46-8A51-C51808BADD34}"/>
              </a:ext>
            </a:extLst>
          </p:cNvPr>
          <p:cNvSpPr txBox="1"/>
          <p:nvPr/>
        </p:nvSpPr>
        <p:spPr>
          <a:xfrm>
            <a:off x="1754254" y="642624"/>
            <a:ext cx="911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400 EVs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8677AF1-76D9-5545-903B-222F58728E1E}"/>
              </a:ext>
            </a:extLst>
          </p:cNvPr>
          <p:cNvSpPr txBox="1"/>
          <p:nvPr/>
        </p:nvSpPr>
        <p:spPr>
          <a:xfrm>
            <a:off x="4733393" y="148897"/>
            <a:ext cx="3217932" cy="461665"/>
          </a:xfrm>
          <a:prstGeom prst="rect">
            <a:avLst/>
          </a:prstGeom>
          <a:solidFill>
            <a:srgbClr val="800000"/>
          </a:solidFill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Uncoordinated Charging</a:t>
            </a:r>
          </a:p>
        </p:txBody>
      </p:sp>
    </p:spTree>
    <p:extLst>
      <p:ext uri="{BB962C8B-B14F-4D97-AF65-F5344CB8AC3E}">
        <p14:creationId xmlns:p14="http://schemas.microsoft.com/office/powerpoint/2010/main" val="8224421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11FA9BF-60F3-0B45-A5BB-6F4F5AFEF3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1111" y="1227273"/>
            <a:ext cx="9629421" cy="498881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A61A9E2-448F-604B-93D3-5704BC3F9E49}"/>
              </a:ext>
            </a:extLst>
          </p:cNvPr>
          <p:cNvSpPr txBox="1"/>
          <p:nvPr/>
        </p:nvSpPr>
        <p:spPr>
          <a:xfrm>
            <a:off x="5145290" y="786806"/>
            <a:ext cx="2131353" cy="369332"/>
          </a:xfrm>
          <a:prstGeom prst="rect">
            <a:avLst/>
          </a:prstGeom>
          <a:solidFill>
            <a:srgbClr val="FF990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Cost: 1.6563e+04 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29A8F6-11F9-CD4B-8612-E3B70FC118B2}"/>
              </a:ext>
            </a:extLst>
          </p:cNvPr>
          <p:cNvSpPr txBox="1"/>
          <p:nvPr/>
        </p:nvSpPr>
        <p:spPr>
          <a:xfrm>
            <a:off x="4991018" y="254006"/>
            <a:ext cx="2439899" cy="461665"/>
          </a:xfrm>
          <a:prstGeom prst="rect">
            <a:avLst/>
          </a:prstGeom>
          <a:solidFill>
            <a:srgbClr val="800000"/>
          </a:solidFill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Proposed Method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C360A28-DBEB-634C-84AB-7C631EE2D916}"/>
              </a:ext>
            </a:extLst>
          </p:cNvPr>
          <p:cNvSpPr txBox="1"/>
          <p:nvPr/>
        </p:nvSpPr>
        <p:spPr>
          <a:xfrm>
            <a:off x="8417813" y="667084"/>
            <a:ext cx="2271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Transformer: 2000 kW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8CBB6E2-7C2C-704A-8468-D5B0C085DEBF}"/>
              </a:ext>
            </a:extLst>
          </p:cNvPr>
          <p:cNvSpPr txBox="1"/>
          <p:nvPr/>
        </p:nvSpPr>
        <p:spPr>
          <a:xfrm>
            <a:off x="1754254" y="642624"/>
            <a:ext cx="911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450 EVs</a:t>
            </a:r>
          </a:p>
        </p:txBody>
      </p:sp>
    </p:spTree>
    <p:extLst>
      <p:ext uri="{BB962C8B-B14F-4D97-AF65-F5344CB8AC3E}">
        <p14:creationId xmlns:p14="http://schemas.microsoft.com/office/powerpoint/2010/main" val="36872168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B44E5F8-BDBB-7447-BDD3-33FB2CA6A8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3689" y="1174044"/>
            <a:ext cx="9426221" cy="531142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7264675-566A-0549-B10E-0F38D23E8416}"/>
              </a:ext>
            </a:extLst>
          </p:cNvPr>
          <p:cNvSpPr txBox="1"/>
          <p:nvPr/>
        </p:nvSpPr>
        <p:spPr>
          <a:xfrm>
            <a:off x="5276682" y="667084"/>
            <a:ext cx="2131353" cy="369332"/>
          </a:xfrm>
          <a:prstGeom prst="rect">
            <a:avLst/>
          </a:prstGeom>
          <a:solidFill>
            <a:srgbClr val="FF990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Cost: 1.8932e+04 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1F58E6-AB5F-8047-8FE4-3F6BBB5C666B}"/>
              </a:ext>
            </a:extLst>
          </p:cNvPr>
          <p:cNvSpPr txBox="1"/>
          <p:nvPr/>
        </p:nvSpPr>
        <p:spPr>
          <a:xfrm>
            <a:off x="8417813" y="667084"/>
            <a:ext cx="2271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Transformer: 2000 kW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B43543-E4F8-FD4C-9996-69ADB0BB2D6A}"/>
              </a:ext>
            </a:extLst>
          </p:cNvPr>
          <p:cNvSpPr txBox="1"/>
          <p:nvPr/>
        </p:nvSpPr>
        <p:spPr>
          <a:xfrm>
            <a:off x="1754254" y="642624"/>
            <a:ext cx="911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450 EVs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F19CD4-55B4-3640-8CC1-5884817F3792}"/>
              </a:ext>
            </a:extLst>
          </p:cNvPr>
          <p:cNvSpPr txBox="1"/>
          <p:nvPr/>
        </p:nvSpPr>
        <p:spPr>
          <a:xfrm>
            <a:off x="4733393" y="148897"/>
            <a:ext cx="3217932" cy="461665"/>
          </a:xfrm>
          <a:prstGeom prst="rect">
            <a:avLst/>
          </a:prstGeom>
          <a:solidFill>
            <a:srgbClr val="800000"/>
          </a:solidFill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Uncoordinated Charging</a:t>
            </a:r>
          </a:p>
        </p:txBody>
      </p:sp>
    </p:spTree>
    <p:extLst>
      <p:ext uri="{BB962C8B-B14F-4D97-AF65-F5344CB8AC3E}">
        <p14:creationId xmlns:p14="http://schemas.microsoft.com/office/powerpoint/2010/main" val="6664070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3123B47-9A47-3444-A070-8D858153F781}"/>
              </a:ext>
            </a:extLst>
          </p:cNvPr>
          <p:cNvSpPr txBox="1"/>
          <p:nvPr/>
        </p:nvSpPr>
        <p:spPr>
          <a:xfrm>
            <a:off x="5145290" y="770789"/>
            <a:ext cx="2131353" cy="369332"/>
          </a:xfrm>
          <a:prstGeom prst="rect">
            <a:avLst/>
          </a:prstGeom>
          <a:solidFill>
            <a:srgbClr val="FF990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Cost: 1.8190e+04 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57EC0B7-5B6D-894C-AB3A-DCCF756708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4254" y="1207068"/>
            <a:ext cx="8957528" cy="522934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69AC152-DF76-D241-AB98-9AF1B44E07FE}"/>
              </a:ext>
            </a:extLst>
          </p:cNvPr>
          <p:cNvSpPr txBox="1"/>
          <p:nvPr/>
        </p:nvSpPr>
        <p:spPr>
          <a:xfrm>
            <a:off x="4991018" y="254006"/>
            <a:ext cx="2439899" cy="461665"/>
          </a:xfrm>
          <a:prstGeom prst="rect">
            <a:avLst/>
          </a:prstGeom>
          <a:solidFill>
            <a:srgbClr val="800000"/>
          </a:solidFill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Proposed Method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0901692-ABF0-2940-9CF4-AC663E69EFCF}"/>
              </a:ext>
            </a:extLst>
          </p:cNvPr>
          <p:cNvSpPr txBox="1"/>
          <p:nvPr/>
        </p:nvSpPr>
        <p:spPr>
          <a:xfrm>
            <a:off x="8440391" y="837736"/>
            <a:ext cx="2271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Transformer: 2000 kW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099FA76-8D08-AD4B-9C38-E990EB2F6BA0}"/>
              </a:ext>
            </a:extLst>
          </p:cNvPr>
          <p:cNvSpPr txBox="1"/>
          <p:nvPr/>
        </p:nvSpPr>
        <p:spPr>
          <a:xfrm>
            <a:off x="1754254" y="642624"/>
            <a:ext cx="911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500 EVs</a:t>
            </a:r>
          </a:p>
        </p:txBody>
      </p:sp>
    </p:spTree>
    <p:extLst>
      <p:ext uri="{BB962C8B-B14F-4D97-AF65-F5344CB8AC3E}">
        <p14:creationId xmlns:p14="http://schemas.microsoft.com/office/powerpoint/2010/main" val="19504500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FC11829-CE0B-C94B-AC2D-90789B5490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1209308"/>
            <a:ext cx="8826537" cy="523100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80F88D1-B60F-6646-A5E2-DCC1A379EC4E}"/>
              </a:ext>
            </a:extLst>
          </p:cNvPr>
          <p:cNvSpPr txBox="1"/>
          <p:nvPr/>
        </p:nvSpPr>
        <p:spPr>
          <a:xfrm>
            <a:off x="5250233" y="725269"/>
            <a:ext cx="2184252" cy="369332"/>
          </a:xfrm>
          <a:prstGeom prst="rect">
            <a:avLst/>
          </a:prstGeom>
          <a:solidFill>
            <a:srgbClr val="FF990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Cost:  2.1169e+04 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978FC2-7DF0-7540-8251-F90977C4AB8F}"/>
              </a:ext>
            </a:extLst>
          </p:cNvPr>
          <p:cNvSpPr txBox="1"/>
          <p:nvPr/>
        </p:nvSpPr>
        <p:spPr>
          <a:xfrm>
            <a:off x="8383946" y="725269"/>
            <a:ext cx="2271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Transformer: 2000 kW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5CFBF4-7D8C-9748-AB21-C049795D4F84}"/>
              </a:ext>
            </a:extLst>
          </p:cNvPr>
          <p:cNvSpPr txBox="1"/>
          <p:nvPr/>
        </p:nvSpPr>
        <p:spPr>
          <a:xfrm>
            <a:off x="1912298" y="725269"/>
            <a:ext cx="911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500 EVs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10A618-D4D0-2442-9184-60D68DF82A17}"/>
              </a:ext>
            </a:extLst>
          </p:cNvPr>
          <p:cNvSpPr txBox="1"/>
          <p:nvPr/>
        </p:nvSpPr>
        <p:spPr>
          <a:xfrm>
            <a:off x="4733393" y="148897"/>
            <a:ext cx="3217932" cy="461665"/>
          </a:xfrm>
          <a:prstGeom prst="rect">
            <a:avLst/>
          </a:prstGeom>
          <a:solidFill>
            <a:srgbClr val="800000"/>
          </a:solidFill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Uncoordinated Charging</a:t>
            </a:r>
          </a:p>
        </p:txBody>
      </p:sp>
    </p:spTree>
    <p:extLst>
      <p:ext uri="{BB962C8B-B14F-4D97-AF65-F5344CB8AC3E}">
        <p14:creationId xmlns:p14="http://schemas.microsoft.com/office/powerpoint/2010/main" val="7479063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C8F731C-6982-724A-8BA1-BED08B2C85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4311" y="1237281"/>
            <a:ext cx="9144000" cy="516955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5424D67-E9EF-5340-B234-ADE08D97BC37}"/>
              </a:ext>
            </a:extLst>
          </p:cNvPr>
          <p:cNvSpPr txBox="1"/>
          <p:nvPr/>
        </p:nvSpPr>
        <p:spPr>
          <a:xfrm>
            <a:off x="5302385" y="791810"/>
            <a:ext cx="1817164" cy="369332"/>
          </a:xfrm>
          <a:prstGeom prst="rect">
            <a:avLst/>
          </a:prstGeom>
          <a:solidFill>
            <a:srgbClr val="FF990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Cost: 9.0239e+03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78F72F-2D28-AD49-AE4C-1BAE3D1C62AA}"/>
              </a:ext>
            </a:extLst>
          </p:cNvPr>
          <p:cNvSpPr txBox="1"/>
          <p:nvPr/>
        </p:nvSpPr>
        <p:spPr>
          <a:xfrm>
            <a:off x="4991018" y="254006"/>
            <a:ext cx="2439899" cy="461665"/>
          </a:xfrm>
          <a:prstGeom prst="rect">
            <a:avLst/>
          </a:prstGeom>
          <a:solidFill>
            <a:srgbClr val="800000"/>
          </a:solidFill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Proposed Method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AF3A4E-1854-374E-A60A-16260AE51D71}"/>
              </a:ext>
            </a:extLst>
          </p:cNvPr>
          <p:cNvSpPr txBox="1"/>
          <p:nvPr/>
        </p:nvSpPr>
        <p:spPr>
          <a:xfrm>
            <a:off x="8383945" y="791810"/>
            <a:ext cx="2165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Transformer:1200kW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F32C933-58F3-D546-9FF9-0105DC390D0D}"/>
              </a:ext>
            </a:extLst>
          </p:cNvPr>
          <p:cNvSpPr txBox="1"/>
          <p:nvPr/>
        </p:nvSpPr>
        <p:spPr>
          <a:xfrm>
            <a:off x="1912298" y="725269"/>
            <a:ext cx="911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250 EVs</a:t>
            </a:r>
          </a:p>
        </p:txBody>
      </p:sp>
    </p:spTree>
    <p:extLst>
      <p:ext uri="{BB962C8B-B14F-4D97-AF65-F5344CB8AC3E}">
        <p14:creationId xmlns:p14="http://schemas.microsoft.com/office/powerpoint/2010/main" val="39241529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7E3AF2-29CB-B74A-8AB4-750615A347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2298" y="1264750"/>
            <a:ext cx="8958901" cy="514169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764D34B-BC06-C349-B430-CECE849FDE76}"/>
              </a:ext>
            </a:extLst>
          </p:cNvPr>
          <p:cNvSpPr txBox="1"/>
          <p:nvPr/>
        </p:nvSpPr>
        <p:spPr>
          <a:xfrm>
            <a:off x="5433777" y="752990"/>
            <a:ext cx="2131353" cy="369332"/>
          </a:xfrm>
          <a:prstGeom prst="rect">
            <a:avLst/>
          </a:prstGeom>
          <a:solidFill>
            <a:srgbClr val="FF990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Cost: 1.0485e+04 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1AA6E7-EEFB-FA4A-8EE1-B850A4C2A659}"/>
              </a:ext>
            </a:extLst>
          </p:cNvPr>
          <p:cNvSpPr txBox="1"/>
          <p:nvPr/>
        </p:nvSpPr>
        <p:spPr>
          <a:xfrm>
            <a:off x="4733393" y="148897"/>
            <a:ext cx="3217932" cy="461665"/>
          </a:xfrm>
          <a:prstGeom prst="rect">
            <a:avLst/>
          </a:prstGeom>
          <a:solidFill>
            <a:srgbClr val="800000"/>
          </a:solidFill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Uncoordinated Charging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FECD09-3BDD-E144-B93C-C4FC310D403B}"/>
              </a:ext>
            </a:extLst>
          </p:cNvPr>
          <p:cNvSpPr txBox="1"/>
          <p:nvPr/>
        </p:nvSpPr>
        <p:spPr>
          <a:xfrm>
            <a:off x="8383945" y="791810"/>
            <a:ext cx="2165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Transformer:1200kW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A4388C-54CF-4C46-82EE-BFB7C4176EFE}"/>
              </a:ext>
            </a:extLst>
          </p:cNvPr>
          <p:cNvSpPr txBox="1"/>
          <p:nvPr/>
        </p:nvSpPr>
        <p:spPr>
          <a:xfrm>
            <a:off x="1912298" y="725269"/>
            <a:ext cx="911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250 EVs</a:t>
            </a:r>
          </a:p>
        </p:txBody>
      </p:sp>
    </p:spTree>
    <p:extLst>
      <p:ext uri="{BB962C8B-B14F-4D97-AF65-F5344CB8AC3E}">
        <p14:creationId xmlns:p14="http://schemas.microsoft.com/office/powerpoint/2010/main" val="30560526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AB96B6F-F9AC-B64F-99C8-DAA9ABDE30F8}"/>
              </a:ext>
            </a:extLst>
          </p:cNvPr>
          <p:cNvSpPr txBox="1"/>
          <p:nvPr/>
        </p:nvSpPr>
        <p:spPr>
          <a:xfrm>
            <a:off x="2942897" y="975253"/>
            <a:ext cx="6082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use of Evolutionary algorithm for EVs scheduling in general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082F8E-732B-7D4F-B290-2D1D41027340}"/>
              </a:ext>
            </a:extLst>
          </p:cNvPr>
          <p:cNvSpPr txBox="1"/>
          <p:nvPr/>
        </p:nvSpPr>
        <p:spPr>
          <a:xfrm>
            <a:off x="2280745" y="1608083"/>
            <a:ext cx="80300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 term of speed, differential evolution leads the caravan of evolutionary algorithms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DF933FA-7220-B142-982D-A46361B2CE9F}"/>
              </a:ext>
            </a:extLst>
          </p:cNvPr>
          <p:cNvSpPr/>
          <p:nvPr/>
        </p:nvSpPr>
        <p:spPr>
          <a:xfrm>
            <a:off x="2810196" y="2610656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latin typeface="Calibri" panose="020F0502020204030204" pitchFamily="34" charset="0"/>
                <a:ea typeface="PMingLiU" panose="02020500000000000000" pitchFamily="18" charset="-120"/>
                <a:cs typeface="Times New Roman" panose="02020603050405020304" pitchFamily="18" charset="0"/>
              </a:rPr>
              <a:t>Two criteria of comparison 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itchFamily="2" charset="2"/>
              <a:buChar char=""/>
            </a:pPr>
            <a:r>
              <a:rPr lang="en-US" dirty="0">
                <a:latin typeface="Calibri" panose="020F0502020204030204" pitchFamily="34" charset="0"/>
                <a:ea typeface="PMingLiU" panose="02020500000000000000" pitchFamily="18" charset="-120"/>
                <a:cs typeface="Times New Roman" panose="02020603050405020304" pitchFamily="18" charset="0"/>
              </a:rPr>
              <a:t>Algorithm speed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itchFamily="2" charset="2"/>
              <a:buChar char=""/>
            </a:pPr>
            <a:r>
              <a:rPr lang="en-US" dirty="0">
                <a:latin typeface="Calibri" panose="020F0502020204030204" pitchFamily="34" charset="0"/>
                <a:ea typeface="PMingLiU" panose="02020500000000000000" pitchFamily="18" charset="-120"/>
                <a:cs typeface="Times New Roman" panose="02020603050405020304" pitchFamily="18" charset="0"/>
              </a:rPr>
              <a:t>Achievable charging cost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BD70F7-BD80-DF44-A903-58C075141043}"/>
              </a:ext>
            </a:extLst>
          </p:cNvPr>
          <p:cNvSpPr txBox="1"/>
          <p:nvPr/>
        </p:nvSpPr>
        <p:spPr>
          <a:xfrm>
            <a:off x="2438400" y="3750907"/>
            <a:ext cx="6555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 slot 5 minutes allows rapid scheduling of new coming vehicles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3AE7818-41CE-9149-8429-0793FC1B130F}"/>
              </a:ext>
            </a:extLst>
          </p:cNvPr>
          <p:cNvSpPr/>
          <p:nvPr/>
        </p:nvSpPr>
        <p:spPr>
          <a:xfrm>
            <a:off x="2732690" y="5016568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The optimal cost obtained by DE-based algorithm is not better than that of MILP. </a:t>
            </a:r>
            <a:endParaRPr lang="en-US" dirty="0">
              <a:latin typeface="Calibri" panose="020F0502020204030204" pitchFamily="34" charset="0"/>
              <a:ea typeface="PMingLiU" panose="02020500000000000000" pitchFamily="18" charset="-120"/>
              <a:cs typeface="Times New Roman" panose="02020603050405020304" pitchFamily="18" charset="0"/>
            </a:endParaRPr>
          </a:p>
          <a:p>
            <a:r>
              <a:rPr lang="en-US" dirty="0">
                <a:latin typeface="Calibri" panose="020F0502020204030204" pitchFamily="34" charset="0"/>
                <a:ea typeface="PMingLiU" panose="02020500000000000000" pitchFamily="18" charset="-120"/>
                <a:cs typeface="Times New Roman" panose="02020603050405020304" pitchFamily="18" charset="0"/>
              </a:rPr>
              <a:t>MILP-based smart charging algorithm is much faster than DE method, saving about 85% CPU time, which is a pivotal issue for the real-world application. 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86CC1B-8E07-194A-A023-A83879B0F5BF}"/>
              </a:ext>
            </a:extLst>
          </p:cNvPr>
          <p:cNvSpPr txBox="1"/>
          <p:nvPr/>
        </p:nvSpPr>
        <p:spPr>
          <a:xfrm>
            <a:off x="4931437" y="4601059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Conclusion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EF4E353-9BF8-8F42-A53E-EBC779543150}"/>
              </a:ext>
            </a:extLst>
          </p:cNvPr>
          <p:cNvSpPr txBox="1"/>
          <p:nvPr/>
        </p:nvSpPr>
        <p:spPr>
          <a:xfrm>
            <a:off x="4666593" y="399393"/>
            <a:ext cx="2096921" cy="369332"/>
          </a:xfrm>
          <a:prstGeom prst="rect">
            <a:avLst/>
          </a:prstGeom>
          <a:solidFill>
            <a:srgbClr val="80000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Case study structure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C94DE2A-45C8-EE4F-AEF7-4D1AE4107EA6}"/>
              </a:ext>
            </a:extLst>
          </p:cNvPr>
          <p:cNvSpPr txBox="1"/>
          <p:nvPr/>
        </p:nvSpPr>
        <p:spPr>
          <a:xfrm>
            <a:off x="3793336" y="2189299"/>
            <a:ext cx="4019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Referee: First come first served Charging </a:t>
            </a:r>
          </a:p>
        </p:txBody>
      </p:sp>
    </p:spTree>
    <p:extLst>
      <p:ext uri="{BB962C8B-B14F-4D97-AF65-F5344CB8AC3E}">
        <p14:creationId xmlns:p14="http://schemas.microsoft.com/office/powerpoint/2010/main" val="18116451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670B68E-2715-6042-ADFF-CD75BC8E71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1678" y="738338"/>
            <a:ext cx="9374056" cy="57132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B7709AB-F3AA-5247-9725-14F8DD07C306}"/>
              </a:ext>
            </a:extLst>
          </p:cNvPr>
          <p:cNvSpPr txBox="1"/>
          <p:nvPr/>
        </p:nvSpPr>
        <p:spPr>
          <a:xfrm>
            <a:off x="5271911" y="248356"/>
            <a:ext cx="2336537" cy="461665"/>
          </a:xfrm>
          <a:prstGeom prst="rect">
            <a:avLst/>
          </a:prstGeom>
          <a:solidFill>
            <a:srgbClr val="800000"/>
          </a:solidFill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Comparative Plot</a:t>
            </a:r>
          </a:p>
        </p:txBody>
      </p:sp>
    </p:spTree>
    <p:extLst>
      <p:ext uri="{BB962C8B-B14F-4D97-AF65-F5344CB8AC3E}">
        <p14:creationId xmlns:p14="http://schemas.microsoft.com/office/powerpoint/2010/main" val="12055830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5E5B336-C4A9-7B40-8EB1-630480320394}"/>
              </a:ext>
            </a:extLst>
          </p:cNvPr>
          <p:cNvSpPr txBox="1"/>
          <p:nvPr/>
        </p:nvSpPr>
        <p:spPr>
          <a:xfrm>
            <a:off x="5600845" y="655685"/>
            <a:ext cx="2257093" cy="461665"/>
          </a:xfrm>
          <a:prstGeom prst="rect">
            <a:avLst/>
          </a:prstGeom>
          <a:solidFill>
            <a:srgbClr val="800000"/>
          </a:solidFill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Greedy Charging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D1D0BEA-579A-1F4D-9723-E8DF8A0D7B90}"/>
                  </a:ext>
                </a:extLst>
              </p:cNvPr>
              <p:cNvSpPr txBox="1"/>
              <p:nvPr/>
            </p:nvSpPr>
            <p:spPr>
              <a:xfrm>
                <a:off x="994119" y="1593129"/>
                <a:ext cx="10305963" cy="8107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𝑠𝑡𝑎𝑟𝑡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𝑒𝑛𝑑</m:t>
                              </m:r>
                            </m:sub>
                          </m:sSub>
                        </m:sup>
                        <m:e>
                          <m:d>
                            <m:dPr>
                              <m:ctrlPr>
                                <a:rPr lang="en-US" sz="1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𝑟𝑖𝑐𝑒</m:t>
                                  </m:r>
                                </m:sub>
                                <m:sup>
                                  <m:r>
                                    <a:rPr lang="en-US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bSup>
                              <m:r>
                                <m:rPr>
                                  <m:sty m:val="p"/>
                                </m:rPr>
                                <a:rPr lang="el-GR" sz="1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nary>
                                <m:naryPr>
                                  <m:chr m:val="∑"/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p>
                                  </m:sSubSup>
                                </m:e>
                              </m:nary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bSup>
                              <m:sSup>
                                <m:s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𝑚𝑎𝑥</m:t>
                                      </m:r>
                                      <m:d>
                                        <m:dPr>
                                          <m:begChr m:val="["/>
                                          <m:endChr m:val="]"/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0,</m:t>
                                          </m:r>
                                          <m:nary>
                                            <m:naryPr>
                                              <m:chr m:val="∑"/>
                                              <m:ctrlP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naryPr>
                                            <m:sub>
                                              <m:r>
                                                <m:rPr>
                                                  <m:brk m:alnAt="23"/>
                                                </m:rP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</a:rPr>
                                                <m:t>=1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</a:rPr>
                                                <m:t>𝑁</m:t>
                                              </m:r>
                                            </m:sup>
                                            <m:e>
                                              <m:sSubSup>
                                                <m:sSubSupPr>
                                                  <m:ctrlPr>
                                                    <a:rPr lang="en-US" sz="16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SupPr>
                                                <m:e>
                                                  <m:r>
                                                    <a:rPr lang="en-US" sz="16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𝑆𝑂𝐶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16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  <m:sup>
                                                  <m:r>
                                                    <a:rPr lang="en-US" sz="16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𝑚𝑖𝑛</m:t>
                                                  </m:r>
                                                </m:sup>
                                              </m:sSubSup>
                                            </m:e>
                                          </m:nary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Sup>
                                            <m:sSubSupPr>
                                              <m:ctrlP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</a:rPr>
                                                <m:t>𝑆𝑂𝐶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p>
                                          </m:sSubSup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−1/2</m:t>
                                  </m:r>
                                </m:sup>
                              </m:s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bSup>
                              <m:sSup>
                                <m:s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𝑚𝑎𝑥</m:t>
                                      </m:r>
                                      <m:d>
                                        <m:dPr>
                                          <m:begChr m:val="["/>
                                          <m:endChr m:val="]"/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0,</m:t>
                                          </m:r>
                                          <m:nary>
                                            <m:naryPr>
                                              <m:chr m:val="∑"/>
                                              <m:ctrlP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naryPr>
                                            <m:sub>
                                              <m:r>
                                                <m:rPr>
                                                  <m:brk m:alnAt="23"/>
                                                </m:rP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</a:rPr>
                                                <m:t>=1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</a:rPr>
                                                <m:t>𝑁</m:t>
                                              </m:r>
                                            </m:sup>
                                            <m:e>
                                              <m:sSubSup>
                                                <m:sSubSupPr>
                                                  <m:ctrlPr>
                                                    <a:rPr lang="en-US" sz="16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SupPr>
                                                <m:e>
                                                  <m:r>
                                                    <a:rPr lang="en-US" sz="16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𝑆𝑂𝐶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16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  <m:sup>
                                                  <m:r>
                                                    <a:rPr lang="en-US" sz="16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𝑡</m:t>
                                                  </m:r>
                                                </m:sup>
                                              </m:sSubSup>
                                            </m:e>
                                          </m:nary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Sup>
                                            <m:sSubSupPr>
                                              <m:ctrlP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</a:rPr>
                                                <m:t>𝑆𝑂𝐶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</a:rPr>
                                                <m:t>𝑚𝑎𝑥</m:t>
                                              </m:r>
                                            </m:sup>
                                          </m:sSubSup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−1/2</m:t>
                                  </m:r>
                                </m:sup>
                              </m:s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  <m: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b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𝐵𝐷𝐶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D1D0BEA-579A-1F4D-9723-E8DF8A0D7B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4119" y="1593129"/>
                <a:ext cx="10305963" cy="810735"/>
              </a:xfrm>
              <a:prstGeom prst="rect">
                <a:avLst/>
              </a:prstGeom>
              <a:blipFill>
                <a:blip r:embed="rId2"/>
                <a:stretch>
                  <a:fillRect l="-5412" t="-89231" b="-144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5AE93A10-7CDE-2D47-BD20-62B2811019F4}"/>
              </a:ext>
            </a:extLst>
          </p:cNvPr>
          <p:cNvSpPr txBox="1"/>
          <p:nvPr/>
        </p:nvSpPr>
        <p:spPr>
          <a:xfrm>
            <a:off x="1298222" y="2912533"/>
            <a:ext cx="2462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Profit oriented charging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96C629-2A0A-2A40-903B-6BF600C126AE}"/>
              </a:ext>
            </a:extLst>
          </p:cNvPr>
          <p:cNvSpPr txBox="1"/>
          <p:nvPr/>
        </p:nvSpPr>
        <p:spPr>
          <a:xfrm>
            <a:off x="1298222" y="3341308"/>
            <a:ext cx="2066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Least charging cost 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DD2D8E0-C2E3-4A49-9E68-0E70F1770CFD}"/>
              </a:ext>
            </a:extLst>
          </p:cNvPr>
          <p:cNvSpPr txBox="1"/>
          <p:nvPr/>
        </p:nvSpPr>
        <p:spPr>
          <a:xfrm>
            <a:off x="1298222" y="3894666"/>
            <a:ext cx="2968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Battery degradation included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3FBC71F-F2E9-8142-85EE-B7B4A06260D9}"/>
              </a:ext>
            </a:extLst>
          </p:cNvPr>
          <p:cNvSpPr txBox="1"/>
          <p:nvPr/>
        </p:nvSpPr>
        <p:spPr>
          <a:xfrm>
            <a:off x="1298222" y="4507467"/>
            <a:ext cx="2887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Desired SOC not guaranteed </a:t>
            </a:r>
          </a:p>
        </p:txBody>
      </p:sp>
    </p:spTree>
    <p:extLst>
      <p:ext uri="{BB962C8B-B14F-4D97-AF65-F5344CB8AC3E}">
        <p14:creationId xmlns:p14="http://schemas.microsoft.com/office/powerpoint/2010/main" val="30756651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BEE0F3D-1CDB-7749-A119-C83B330BAA42}"/>
              </a:ext>
            </a:extLst>
          </p:cNvPr>
          <p:cNvSpPr txBox="1"/>
          <p:nvPr/>
        </p:nvSpPr>
        <p:spPr>
          <a:xfrm>
            <a:off x="4492978" y="867220"/>
            <a:ext cx="29150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Ideal Charging profile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4DF7AF-E7E4-8849-8288-76D8BB225C54}"/>
              </a:ext>
            </a:extLst>
          </p:cNvPr>
          <p:cNvSpPr txBox="1"/>
          <p:nvPr/>
        </p:nvSpPr>
        <p:spPr>
          <a:xfrm>
            <a:off x="3984827" y="2844798"/>
            <a:ext cx="3690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Greedy and uncoordinated combined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FA7C8A-E6F8-8543-A9FD-9ADB3101EC20}"/>
              </a:ext>
            </a:extLst>
          </p:cNvPr>
          <p:cNvSpPr txBox="1"/>
          <p:nvPr/>
        </p:nvSpPr>
        <p:spPr>
          <a:xfrm>
            <a:off x="4736251" y="4018843"/>
            <a:ext cx="2133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Lowest charging cost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4EDBB2-CE1C-4442-B83D-9EE7EBB7B6BB}"/>
              </a:ext>
            </a:extLst>
          </p:cNvPr>
          <p:cNvSpPr txBox="1"/>
          <p:nvPr/>
        </p:nvSpPr>
        <p:spPr>
          <a:xfrm>
            <a:off x="4736251" y="4707467"/>
            <a:ext cx="2187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Needed SOC satisfied</a:t>
            </a:r>
          </a:p>
        </p:txBody>
      </p:sp>
    </p:spTree>
    <p:extLst>
      <p:ext uri="{BB962C8B-B14F-4D97-AF65-F5344CB8AC3E}">
        <p14:creationId xmlns:p14="http://schemas.microsoft.com/office/powerpoint/2010/main" val="13335681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DFD33B1-1DCC-494D-BC19-6FB5113960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545" y="1776248"/>
            <a:ext cx="9732579" cy="445112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B9B8719-6E89-FD43-B744-F7E92E00A680}"/>
              </a:ext>
            </a:extLst>
          </p:cNvPr>
          <p:cNvSpPr txBox="1"/>
          <p:nvPr/>
        </p:nvSpPr>
        <p:spPr>
          <a:xfrm>
            <a:off x="4965244" y="1031074"/>
            <a:ext cx="1666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Cost: 470.73 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345CB2-73B5-A645-9B74-6BA5B62FE72C}"/>
              </a:ext>
            </a:extLst>
          </p:cNvPr>
          <p:cNvSpPr txBox="1"/>
          <p:nvPr/>
        </p:nvSpPr>
        <p:spPr>
          <a:xfrm>
            <a:off x="1863610" y="1052095"/>
            <a:ext cx="7948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 EVs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1522E2B-28B9-FA4C-B457-7535FD4691AD}"/>
              </a:ext>
            </a:extLst>
          </p:cNvPr>
          <p:cNvSpPr txBox="1"/>
          <p:nvPr/>
        </p:nvSpPr>
        <p:spPr>
          <a:xfrm>
            <a:off x="4284403" y="193567"/>
            <a:ext cx="3286862" cy="461665"/>
          </a:xfrm>
          <a:prstGeom prst="rect">
            <a:avLst/>
          </a:prstGeom>
          <a:solidFill>
            <a:srgbClr val="800000"/>
          </a:solidFill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Uncoordinated Charging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4E90E1-82B9-DD4D-B1BA-8E713B8640C0}"/>
              </a:ext>
            </a:extLst>
          </p:cNvPr>
          <p:cNvSpPr txBox="1"/>
          <p:nvPr/>
        </p:nvSpPr>
        <p:spPr>
          <a:xfrm>
            <a:off x="8756771" y="1063666"/>
            <a:ext cx="2037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Transformer: 50 kW</a:t>
            </a:r>
          </a:p>
        </p:txBody>
      </p:sp>
    </p:spTree>
    <p:extLst>
      <p:ext uri="{BB962C8B-B14F-4D97-AF65-F5344CB8AC3E}">
        <p14:creationId xmlns:p14="http://schemas.microsoft.com/office/powerpoint/2010/main" val="29094867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EBF1C1-BA41-0A4F-8B07-9E7DACEA5D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69" y="1489419"/>
            <a:ext cx="9890234" cy="464336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CB6035E-AC46-6243-A361-1E7D45F6E9EF}"/>
              </a:ext>
            </a:extLst>
          </p:cNvPr>
          <p:cNvSpPr txBox="1"/>
          <p:nvPr/>
        </p:nvSpPr>
        <p:spPr>
          <a:xfrm>
            <a:off x="5537729" y="896319"/>
            <a:ext cx="1666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Cost: 441.08 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3A27DA-ADDF-4544-B812-93F6FCDD2E08}"/>
              </a:ext>
            </a:extLst>
          </p:cNvPr>
          <p:cNvSpPr txBox="1"/>
          <p:nvPr/>
        </p:nvSpPr>
        <p:spPr>
          <a:xfrm>
            <a:off x="7757246" y="896319"/>
            <a:ext cx="2196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Transformer  = 50 kW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95DF6C-CF5B-7649-9827-B4A01119029B}"/>
              </a:ext>
            </a:extLst>
          </p:cNvPr>
          <p:cNvSpPr txBox="1"/>
          <p:nvPr/>
        </p:nvSpPr>
        <p:spPr>
          <a:xfrm>
            <a:off x="5169694" y="210886"/>
            <a:ext cx="2439899" cy="461665"/>
          </a:xfrm>
          <a:prstGeom prst="rect">
            <a:avLst/>
          </a:prstGeom>
          <a:solidFill>
            <a:srgbClr val="800000"/>
          </a:solidFill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Proposed Method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517A30D-0F9A-6246-B41B-2256C24A07DA}"/>
              </a:ext>
            </a:extLst>
          </p:cNvPr>
          <p:cNvSpPr txBox="1"/>
          <p:nvPr/>
        </p:nvSpPr>
        <p:spPr>
          <a:xfrm>
            <a:off x="2788645" y="944207"/>
            <a:ext cx="7948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 EVs</a:t>
            </a:r>
          </a:p>
        </p:txBody>
      </p:sp>
    </p:spTree>
    <p:extLst>
      <p:ext uri="{BB962C8B-B14F-4D97-AF65-F5344CB8AC3E}">
        <p14:creationId xmlns:p14="http://schemas.microsoft.com/office/powerpoint/2010/main" val="1700219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FB6F91B-F9AA-1F44-9498-666AA8CDE7D0}"/>
              </a:ext>
            </a:extLst>
          </p:cNvPr>
          <p:cNvSpPr txBox="1"/>
          <p:nvPr/>
        </p:nvSpPr>
        <p:spPr>
          <a:xfrm>
            <a:off x="4733393" y="148897"/>
            <a:ext cx="3217932" cy="461665"/>
          </a:xfrm>
          <a:prstGeom prst="rect">
            <a:avLst/>
          </a:prstGeom>
          <a:solidFill>
            <a:srgbClr val="800000"/>
          </a:solidFill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Uncoordinated Charging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96C0FD-A3BB-7245-8C2C-8731A14C7822}"/>
              </a:ext>
            </a:extLst>
          </p:cNvPr>
          <p:cNvSpPr txBox="1"/>
          <p:nvPr/>
        </p:nvSpPr>
        <p:spPr>
          <a:xfrm>
            <a:off x="5509118" y="708459"/>
            <a:ext cx="1666482" cy="369332"/>
          </a:xfrm>
          <a:prstGeom prst="rect">
            <a:avLst/>
          </a:prstGeom>
          <a:solidFill>
            <a:srgbClr val="FF990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Cost: 838.82 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4565C7-B005-4C44-B6E0-85E9B823EAF4}"/>
              </a:ext>
            </a:extLst>
          </p:cNvPr>
          <p:cNvSpPr txBox="1"/>
          <p:nvPr/>
        </p:nvSpPr>
        <p:spPr>
          <a:xfrm>
            <a:off x="8382843" y="751631"/>
            <a:ext cx="2207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Transformer : 100 kW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C9EB7E1-EE3E-DB45-886C-7922FF22A2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4303" y="1513490"/>
            <a:ext cx="9669518" cy="488205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E9638A8-4056-4845-9670-940E8A25A426}"/>
              </a:ext>
            </a:extLst>
          </p:cNvPr>
          <p:cNvSpPr/>
          <p:nvPr/>
        </p:nvSpPr>
        <p:spPr>
          <a:xfrm>
            <a:off x="1939690" y="751631"/>
            <a:ext cx="7948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20 EVs</a:t>
            </a:r>
          </a:p>
        </p:txBody>
      </p:sp>
    </p:spTree>
    <p:extLst>
      <p:ext uri="{BB962C8B-B14F-4D97-AF65-F5344CB8AC3E}">
        <p14:creationId xmlns:p14="http://schemas.microsoft.com/office/powerpoint/2010/main" val="20179785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6D4CBD6-8BC6-FF44-919B-2019E77D33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055" y="1329639"/>
            <a:ext cx="10089931" cy="51710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4C1B61B-3181-474B-A5AA-84533680DC3A}"/>
              </a:ext>
            </a:extLst>
          </p:cNvPr>
          <p:cNvSpPr txBox="1"/>
          <p:nvPr/>
        </p:nvSpPr>
        <p:spPr>
          <a:xfrm>
            <a:off x="5283779" y="877961"/>
            <a:ext cx="1666482" cy="369332"/>
          </a:xfrm>
          <a:prstGeom prst="rect">
            <a:avLst/>
          </a:prstGeom>
          <a:solidFill>
            <a:srgbClr val="FF990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Cost: 793.03 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499197-9795-5543-8304-AA12E7B9CF55}"/>
              </a:ext>
            </a:extLst>
          </p:cNvPr>
          <p:cNvSpPr txBox="1"/>
          <p:nvPr/>
        </p:nvSpPr>
        <p:spPr>
          <a:xfrm>
            <a:off x="2145278" y="960307"/>
            <a:ext cx="7948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 EVs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C70C4B-D501-0D4B-9AF1-6E44C39E2737}"/>
              </a:ext>
            </a:extLst>
          </p:cNvPr>
          <p:cNvSpPr txBox="1"/>
          <p:nvPr/>
        </p:nvSpPr>
        <p:spPr>
          <a:xfrm>
            <a:off x="8313526" y="912331"/>
            <a:ext cx="2167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Transformer: 100 kw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1ABE80-2F11-8349-A8F1-13AE7451E8C7}"/>
              </a:ext>
            </a:extLst>
          </p:cNvPr>
          <p:cNvSpPr txBox="1"/>
          <p:nvPr/>
        </p:nvSpPr>
        <p:spPr>
          <a:xfrm>
            <a:off x="4991018" y="254006"/>
            <a:ext cx="2439899" cy="461665"/>
          </a:xfrm>
          <a:prstGeom prst="rect">
            <a:avLst/>
          </a:prstGeom>
          <a:solidFill>
            <a:srgbClr val="800000"/>
          </a:solidFill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Proposed Method</a:t>
            </a:r>
          </a:p>
        </p:txBody>
      </p:sp>
    </p:spTree>
    <p:extLst>
      <p:ext uri="{BB962C8B-B14F-4D97-AF65-F5344CB8AC3E}">
        <p14:creationId xmlns:p14="http://schemas.microsoft.com/office/powerpoint/2010/main" val="16425007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宣紙">
      <a:dk1>
        <a:sysClr val="windowText" lastClr="000000"/>
      </a:dk1>
      <a:lt1>
        <a:sysClr val="window" lastClr="FFFFFF"/>
      </a:lt1>
      <a:dk2>
        <a:srgbClr val="444D26"/>
      </a:dk2>
      <a:lt2>
        <a:srgbClr val="FEFAC9"/>
      </a:lt2>
      <a:accent1>
        <a:srgbClr val="A5B592"/>
      </a:accent1>
      <a:accent2>
        <a:srgbClr val="F3A447"/>
      </a:accent2>
      <a:accent3>
        <a:srgbClr val="E7BC29"/>
      </a:accent3>
      <a:accent4>
        <a:srgbClr val="D092A7"/>
      </a:accent4>
      <a:accent5>
        <a:srgbClr val="9C85C0"/>
      </a:accent5>
      <a:accent6>
        <a:srgbClr val="809EC2"/>
      </a:accent6>
      <a:hlink>
        <a:srgbClr val="8E58B6"/>
      </a:hlink>
      <a:folHlink>
        <a:srgbClr val="7F6F6F"/>
      </a:folHlink>
    </a:clrScheme>
    <a:fontScheme name="自訂 1">
      <a:majorFont>
        <a:latin typeface="Calibri"/>
        <a:ea typeface="微軟正黑體"/>
        <a:cs typeface=""/>
      </a:majorFont>
      <a:minorFont>
        <a:latin typeface="Calibri"/>
        <a:ea typeface="微軟正黑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3548</TotalTime>
  <Words>503</Words>
  <Application>Microsoft Macintosh PowerPoint</Application>
  <PresentationFormat>Widescreen</PresentationFormat>
  <Paragraphs>129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40" baseType="lpstr">
      <vt:lpstr>微軟正黑體</vt:lpstr>
      <vt:lpstr>新細明體</vt:lpstr>
      <vt:lpstr>新細明體</vt:lpstr>
      <vt:lpstr>SimSun</vt:lpstr>
      <vt:lpstr>Arial</vt:lpstr>
      <vt:lpstr>Calibri</vt:lpstr>
      <vt:lpstr>Cambria Math</vt:lpstr>
      <vt:lpstr>Symbol</vt:lpstr>
      <vt:lpstr>Times New Roman</vt:lpstr>
      <vt:lpstr>Office 佈景主題</vt:lpstr>
      <vt:lpstr>LARGE EVS  PARKING LOT EVS  COMPARATIVE STUDY RESULTS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epslab</dc:creator>
  <cp:lastModifiedBy>Adama zouma</cp:lastModifiedBy>
  <cp:revision>174</cp:revision>
  <dcterms:created xsi:type="dcterms:W3CDTF">2018-10-22T02:50:05Z</dcterms:created>
  <dcterms:modified xsi:type="dcterms:W3CDTF">2019-08-12T02:17:33Z</dcterms:modified>
</cp:coreProperties>
</file>